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7143750" cy="1270635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a아시아헤드3" panose="02020600000000000000" pitchFamily="18" charset="-127"/>
      <p:regular r:id="rId11"/>
    </p:embeddedFont>
    <p:embeddedFont>
      <p:font typeface="Franklin Gothic Demi Cond" panose="020B0706030402020204" pitchFamily="34" charset="0"/>
      <p:regular r:id="rId12"/>
    </p:embeddedFont>
    <p:embeddedFont>
      <p:font typeface="Segoe UI Black" panose="020B0A02040204020203" pitchFamily="34" charset="0"/>
      <p:bold r:id="rId13"/>
      <p:boldItalic r:id="rId14"/>
    </p:embeddedFont>
    <p:embeddedFont>
      <p:font typeface="a아시아헤드1" panose="02020600000000000000" pitchFamily="18" charset="-127"/>
      <p:regular r:id="rId15"/>
    </p:embeddedFont>
    <p:embeddedFont>
      <p:font typeface="a아시아헤드4" panose="02020600000000000000" pitchFamily="18" charset="-127"/>
      <p:regular r:id="rId16"/>
    </p:embeddedFont>
    <p:embeddedFont>
      <p:font typeface="a아시아헤드2" panose="02020600000000000000" pitchFamily="18" charset="-127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ong" initials="m" lastIdx="1" clrIdx="0">
    <p:extLst>
      <p:ext uri="{19B8F6BF-5375-455C-9EA6-DF929625EA0E}">
        <p15:presenceInfo xmlns:p15="http://schemas.microsoft.com/office/powerpoint/2012/main" userId="myong" providerId="None"/>
      </p:ext>
    </p:extLst>
  </p:cmAuthor>
  <p:cmAuthor id="2" name="미영 김" initials="미김" lastIdx="1" clrIdx="1">
    <p:extLst>
      <p:ext uri="{19B8F6BF-5375-455C-9EA6-DF929625EA0E}">
        <p15:presenceInfo xmlns:p15="http://schemas.microsoft.com/office/powerpoint/2012/main" userId="미영 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4D9A9"/>
    <a:srgbClr val="FFCC00"/>
    <a:srgbClr val="FF5399"/>
    <a:srgbClr val="3366FF"/>
    <a:srgbClr val="FF7C80"/>
    <a:srgbClr val="FF0000"/>
    <a:srgbClr val="FF6600"/>
    <a:srgbClr val="BC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16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81" y="2079489"/>
            <a:ext cx="6072188" cy="4423692"/>
          </a:xfrm>
        </p:spPr>
        <p:txBody>
          <a:bodyPr anchor="b"/>
          <a:lstStyle>
            <a:lvl1pPr algn="ctr">
              <a:defRPr sz="468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2969" y="6673776"/>
            <a:ext cx="5357813" cy="3067759"/>
          </a:xfrm>
        </p:spPr>
        <p:txBody>
          <a:bodyPr/>
          <a:lstStyle>
            <a:lvl1pPr marL="0" indent="0" algn="ctr">
              <a:buNone/>
              <a:defRPr sz="1875"/>
            </a:lvl1pPr>
            <a:lvl2pPr marL="357210" indent="0" algn="ctr">
              <a:buNone/>
              <a:defRPr sz="1563"/>
            </a:lvl2pPr>
            <a:lvl3pPr marL="714421" indent="0" algn="ctr">
              <a:buNone/>
              <a:defRPr sz="1406"/>
            </a:lvl3pPr>
            <a:lvl4pPr marL="1071631" indent="0" algn="ctr">
              <a:buNone/>
              <a:defRPr sz="1250"/>
            </a:lvl4pPr>
            <a:lvl5pPr marL="1428841" indent="0" algn="ctr">
              <a:buNone/>
              <a:defRPr sz="1250"/>
            </a:lvl5pPr>
            <a:lvl6pPr marL="1786052" indent="0" algn="ctr">
              <a:buNone/>
              <a:defRPr sz="1250"/>
            </a:lvl6pPr>
            <a:lvl7pPr marL="2143262" indent="0" algn="ctr">
              <a:buNone/>
              <a:defRPr sz="1250"/>
            </a:lvl7pPr>
            <a:lvl8pPr marL="2500473" indent="0" algn="ctr">
              <a:buNone/>
              <a:defRPr sz="1250"/>
            </a:lvl8pPr>
            <a:lvl9pPr marL="2857683" indent="0" algn="ctr">
              <a:buNone/>
              <a:defRPr sz="125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6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3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12247" y="676496"/>
            <a:ext cx="1540371" cy="107680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1133" y="676496"/>
            <a:ext cx="4531816" cy="107680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4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3" y="3167767"/>
            <a:ext cx="6161484" cy="5285488"/>
          </a:xfrm>
        </p:spPr>
        <p:txBody>
          <a:bodyPr anchor="b"/>
          <a:lstStyle>
            <a:lvl1pPr>
              <a:defRPr sz="468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13" y="8503258"/>
            <a:ext cx="6161484" cy="2779513"/>
          </a:xfrm>
        </p:spPr>
        <p:txBody>
          <a:bodyPr/>
          <a:lstStyle>
            <a:lvl1pPr marL="0" indent="0">
              <a:buNone/>
              <a:defRPr sz="1875">
                <a:solidFill>
                  <a:schemeClr val="tx1"/>
                </a:solidFill>
              </a:defRPr>
            </a:lvl1pPr>
            <a:lvl2pPr marL="357210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2pPr>
            <a:lvl3pPr marL="71442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3pPr>
            <a:lvl4pPr marL="107163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4pPr>
            <a:lvl5pPr marL="1428841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5pPr>
            <a:lvl6pPr marL="178605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6pPr>
            <a:lvl7pPr marL="2143262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7pPr>
            <a:lvl8pPr marL="250047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8pPr>
            <a:lvl9pPr marL="2857683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5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1133" y="3382478"/>
            <a:ext cx="3036094" cy="80620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16523" y="3382478"/>
            <a:ext cx="3036094" cy="80620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63" y="676498"/>
            <a:ext cx="6161484" cy="245597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064" y="3114821"/>
            <a:ext cx="3022141" cy="1526526"/>
          </a:xfrm>
        </p:spPr>
        <p:txBody>
          <a:bodyPr anchor="b"/>
          <a:lstStyle>
            <a:lvl1pPr marL="0" indent="0">
              <a:buNone/>
              <a:defRPr sz="1875" b="1"/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64" y="4641347"/>
            <a:ext cx="3022141" cy="682672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6524" y="3114821"/>
            <a:ext cx="3037024" cy="1526526"/>
          </a:xfrm>
        </p:spPr>
        <p:txBody>
          <a:bodyPr anchor="b"/>
          <a:lstStyle>
            <a:lvl1pPr marL="0" indent="0">
              <a:buNone/>
              <a:defRPr sz="1875" b="1"/>
            </a:lvl1pPr>
            <a:lvl2pPr marL="357210" indent="0">
              <a:buNone/>
              <a:defRPr sz="1563" b="1"/>
            </a:lvl2pPr>
            <a:lvl3pPr marL="714421" indent="0">
              <a:buNone/>
              <a:defRPr sz="1406" b="1"/>
            </a:lvl3pPr>
            <a:lvl4pPr marL="1071631" indent="0">
              <a:buNone/>
              <a:defRPr sz="1250" b="1"/>
            </a:lvl4pPr>
            <a:lvl5pPr marL="1428841" indent="0">
              <a:buNone/>
              <a:defRPr sz="1250" b="1"/>
            </a:lvl5pPr>
            <a:lvl6pPr marL="1786052" indent="0">
              <a:buNone/>
              <a:defRPr sz="1250" b="1"/>
            </a:lvl6pPr>
            <a:lvl7pPr marL="2143262" indent="0">
              <a:buNone/>
              <a:defRPr sz="1250" b="1"/>
            </a:lvl7pPr>
            <a:lvl8pPr marL="2500473" indent="0">
              <a:buNone/>
              <a:defRPr sz="1250" b="1"/>
            </a:lvl8pPr>
            <a:lvl9pPr marL="2857683" indent="0">
              <a:buNone/>
              <a:defRPr sz="125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524" y="4641347"/>
            <a:ext cx="3037024" cy="682672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0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1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63" y="847090"/>
            <a:ext cx="2304045" cy="2964815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024" y="1829482"/>
            <a:ext cx="3616523" cy="9029744"/>
          </a:xfrm>
        </p:spPr>
        <p:txBody>
          <a:bodyPr/>
          <a:lstStyle>
            <a:lvl1pPr>
              <a:defRPr sz="2500"/>
            </a:lvl1pPr>
            <a:lvl2pPr>
              <a:defRPr sz="2188"/>
            </a:lvl2pPr>
            <a:lvl3pPr>
              <a:defRPr sz="1875"/>
            </a:lvl3pPr>
            <a:lvl4pPr>
              <a:defRPr sz="1563"/>
            </a:lvl4pPr>
            <a:lvl5pPr>
              <a:defRPr sz="1563"/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063" y="3811905"/>
            <a:ext cx="2304045" cy="7062026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5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63" y="847090"/>
            <a:ext cx="2304045" cy="2964815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37024" y="1829482"/>
            <a:ext cx="3616523" cy="9029744"/>
          </a:xfrm>
        </p:spPr>
        <p:txBody>
          <a:bodyPr anchor="t"/>
          <a:lstStyle>
            <a:lvl1pPr marL="0" indent="0">
              <a:buNone/>
              <a:defRPr sz="2500"/>
            </a:lvl1pPr>
            <a:lvl2pPr marL="357210" indent="0">
              <a:buNone/>
              <a:defRPr sz="2188"/>
            </a:lvl2pPr>
            <a:lvl3pPr marL="714421" indent="0">
              <a:buNone/>
              <a:defRPr sz="1875"/>
            </a:lvl3pPr>
            <a:lvl4pPr marL="1071631" indent="0">
              <a:buNone/>
              <a:defRPr sz="1563"/>
            </a:lvl4pPr>
            <a:lvl5pPr marL="1428841" indent="0">
              <a:buNone/>
              <a:defRPr sz="1563"/>
            </a:lvl5pPr>
            <a:lvl6pPr marL="1786052" indent="0">
              <a:buNone/>
              <a:defRPr sz="1563"/>
            </a:lvl6pPr>
            <a:lvl7pPr marL="2143262" indent="0">
              <a:buNone/>
              <a:defRPr sz="1563"/>
            </a:lvl7pPr>
            <a:lvl8pPr marL="2500473" indent="0">
              <a:buNone/>
              <a:defRPr sz="1563"/>
            </a:lvl8pPr>
            <a:lvl9pPr marL="2857683" indent="0">
              <a:buNone/>
              <a:defRPr sz="156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063" y="3811905"/>
            <a:ext cx="2304045" cy="7062026"/>
          </a:xfrm>
        </p:spPr>
        <p:txBody>
          <a:bodyPr/>
          <a:lstStyle>
            <a:lvl1pPr marL="0" indent="0">
              <a:buNone/>
              <a:defRPr sz="1250"/>
            </a:lvl1pPr>
            <a:lvl2pPr marL="357210" indent="0">
              <a:buNone/>
              <a:defRPr sz="1094"/>
            </a:lvl2pPr>
            <a:lvl3pPr marL="714421" indent="0">
              <a:buNone/>
              <a:defRPr sz="938"/>
            </a:lvl3pPr>
            <a:lvl4pPr marL="1071631" indent="0">
              <a:buNone/>
              <a:defRPr sz="781"/>
            </a:lvl4pPr>
            <a:lvl5pPr marL="1428841" indent="0">
              <a:buNone/>
              <a:defRPr sz="781"/>
            </a:lvl5pPr>
            <a:lvl6pPr marL="1786052" indent="0">
              <a:buNone/>
              <a:defRPr sz="781"/>
            </a:lvl6pPr>
            <a:lvl7pPr marL="2143262" indent="0">
              <a:buNone/>
              <a:defRPr sz="781"/>
            </a:lvl7pPr>
            <a:lvl8pPr marL="2500473" indent="0">
              <a:buNone/>
              <a:defRPr sz="781"/>
            </a:lvl8pPr>
            <a:lvl9pPr marL="2857683" indent="0">
              <a:buNone/>
              <a:defRPr sz="78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60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1133" y="676498"/>
            <a:ext cx="6161484" cy="245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133" y="3382478"/>
            <a:ext cx="6161484" cy="806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1133" y="11776907"/>
            <a:ext cx="1607344" cy="676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E1E63-E3ED-428E-A3FC-CD9E46776EC4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6367" y="11776907"/>
            <a:ext cx="2411016" cy="676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45273" y="11776907"/>
            <a:ext cx="1607344" cy="6764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D3C9-4C99-4B30-9150-E15A5C48F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5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4421" rtl="0" eaLnBrk="1" latinLnBrk="1" hangingPunct="1">
        <a:lnSpc>
          <a:spcPct val="90000"/>
        </a:lnSpc>
        <a:spcBef>
          <a:spcPct val="0"/>
        </a:spcBef>
        <a:buNone/>
        <a:defRPr sz="34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605" indent="-178605" algn="l" defTabSz="714421" rtl="0" eaLnBrk="1" latinLnBrk="1" hangingPunct="1">
        <a:lnSpc>
          <a:spcPct val="90000"/>
        </a:lnSpc>
        <a:spcBef>
          <a:spcPts val="781"/>
        </a:spcBef>
        <a:buFont typeface="Arial" panose="020B0604020202020204" pitchFamily="34" charset="0"/>
        <a:buChar char="•"/>
        <a:defRPr sz="2188" kern="1200">
          <a:solidFill>
            <a:schemeClr val="tx1"/>
          </a:solidFill>
          <a:latin typeface="+mn-lt"/>
          <a:ea typeface="+mn-ea"/>
          <a:cs typeface="+mn-cs"/>
        </a:defRPr>
      </a:lvl1pPr>
      <a:lvl2pPr marL="535816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893026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250236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607447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964657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321867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679078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3036288" indent="-178605" algn="l" defTabSz="714421" rtl="0" eaLnBrk="1" latinLnBrk="1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1pPr>
      <a:lvl2pPr marL="357210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2pPr>
      <a:lvl3pPr marL="714421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071631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28841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86052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6pPr>
      <a:lvl7pPr marL="2143262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500473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857683" algn="l" defTabSz="714421" rtl="0" eaLnBrk="1" latinLnBrk="1" hangingPunct="1"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jp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jpeg"/><Relationship Id="rId4" Type="http://schemas.openxmlformats.org/officeDocument/2006/relationships/image" Target="../media/image7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jp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4.jpg"/><Relationship Id="rId4" Type="http://schemas.openxmlformats.org/officeDocument/2006/relationships/image" Target="../media/image7.pn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5366C2-5441-4AFC-8F65-CDFBAD17E1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1" y="199237"/>
            <a:ext cx="699849" cy="69984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E2533E-190E-4824-8294-5EF267963A4A}"/>
              </a:ext>
            </a:extLst>
          </p:cNvPr>
          <p:cNvSpPr/>
          <p:nvPr/>
        </p:nvSpPr>
        <p:spPr>
          <a:xfrm>
            <a:off x="7307357" y="232205"/>
            <a:ext cx="4110404" cy="55690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ADB3C-0BAD-417D-B968-F181E4DB9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4"/>
          <a:stretch/>
        </p:blipFill>
        <p:spPr>
          <a:xfrm>
            <a:off x="0" y="1928343"/>
            <a:ext cx="7143750" cy="77870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77D560-B059-48BA-AABD-99B4002D7719}"/>
              </a:ext>
            </a:extLst>
          </p:cNvPr>
          <p:cNvSpPr/>
          <p:nvPr/>
        </p:nvSpPr>
        <p:spPr>
          <a:xfrm>
            <a:off x="0" y="1928343"/>
            <a:ext cx="7143750" cy="778707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C05A73-56FA-4BB9-8D24-03B4F750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4" y="4781318"/>
            <a:ext cx="6372642" cy="358461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2B6E0FD-82DF-4720-B5A0-1139CD0D5341}"/>
              </a:ext>
            </a:extLst>
          </p:cNvPr>
          <p:cNvGrpSpPr/>
          <p:nvPr/>
        </p:nvGrpSpPr>
        <p:grpSpPr>
          <a:xfrm>
            <a:off x="2419380" y="81571"/>
            <a:ext cx="2304990" cy="1066372"/>
            <a:chOff x="2419380" y="273126"/>
            <a:chExt cx="2304990" cy="10663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D0B52-3AC2-4CBB-9524-A2A7E71D200D}"/>
                </a:ext>
              </a:extLst>
            </p:cNvPr>
            <p:cNvSpPr txBox="1"/>
            <p:nvPr/>
          </p:nvSpPr>
          <p:spPr>
            <a:xfrm>
              <a:off x="2419380" y="877833"/>
              <a:ext cx="2304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+mj-lt"/>
                  <a:cs typeface="Calibri" panose="020F0502020204030204" pitchFamily="34" charset="0"/>
                </a:rPr>
                <a:t>Youtube</a:t>
              </a:r>
              <a:r>
                <a:rPr lang="en-US" altLang="ko-KR" sz="2400" dirty="0">
                  <a:latin typeface="+mj-lt"/>
                  <a:cs typeface="Calibri" panose="020F0502020204030204" pitchFamily="34" charset="0"/>
                </a:rPr>
                <a:t> Chart</a:t>
              </a:r>
              <a:endParaRPr lang="ko-KR" altLang="en-US" sz="2400" dirty="0"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A0D91C-EEE7-4B35-AD24-FDEA7983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50" y="273126"/>
              <a:ext cx="699850" cy="6998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4406BD-0965-4B57-8A9E-430B5E17C2C2}"/>
              </a:ext>
            </a:extLst>
          </p:cNvPr>
          <p:cNvSpPr txBox="1"/>
          <p:nvPr/>
        </p:nvSpPr>
        <p:spPr>
          <a:xfrm>
            <a:off x="385554" y="1965983"/>
            <a:ext cx="637264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YOUTUBER TOP100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집계기준 </a:t>
            </a: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2018.08.01</a:t>
            </a:r>
            <a:endParaRPr lang="ko-KR" altLang="en-US" sz="2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957F15-95EC-4EAE-ADA2-0643D051071E}"/>
              </a:ext>
            </a:extLst>
          </p:cNvPr>
          <p:cNvGrpSpPr/>
          <p:nvPr/>
        </p:nvGrpSpPr>
        <p:grpSpPr>
          <a:xfrm>
            <a:off x="165100" y="3393995"/>
            <a:ext cx="1898780" cy="1491869"/>
            <a:chOff x="-1513226" y="3873404"/>
            <a:chExt cx="1898780" cy="14918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C43B45-3C81-438D-9CA8-80535731BE58}"/>
                </a:ext>
              </a:extLst>
            </p:cNvPr>
            <p:cNvSpPr txBox="1"/>
            <p:nvPr/>
          </p:nvSpPr>
          <p:spPr>
            <a:xfrm>
              <a:off x="-1425661" y="3918723"/>
              <a:ext cx="181121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gradFill>
                    <a:gsLst>
                      <a:gs pos="0">
                        <a:srgbClr val="04D9A9"/>
                      </a:gs>
                      <a:gs pos="100000">
                        <a:srgbClr val="08ABE6"/>
                      </a:gs>
                    </a:gsLst>
                    <a:lin ang="5400000" scaled="1"/>
                  </a:gradFill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lang="ko-KR" altLang="en-US" sz="8800" dirty="0">
                <a:gradFill>
                  <a:gsLst>
                    <a:gs pos="0">
                      <a:srgbClr val="04D9A9"/>
                    </a:gs>
                    <a:gs pos="100000">
                      <a:srgbClr val="08ABE6"/>
                    </a:gs>
                  </a:gsLst>
                  <a:lin ang="5400000" scaled="1"/>
                </a:gradFill>
                <a:cs typeface="Segoe UI Black" panose="020B0A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139CCC-510A-4AFD-BCA6-0DFF95754E21}"/>
                </a:ext>
              </a:extLst>
            </p:cNvPr>
            <p:cNvSpPr txBox="1"/>
            <p:nvPr/>
          </p:nvSpPr>
          <p:spPr>
            <a:xfrm>
              <a:off x="-1513226" y="3873404"/>
              <a:ext cx="181121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lang="ko-KR" altLang="en-US" sz="8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cs typeface="Segoe UI Black" panose="020B0A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1B10C9-51C0-40E1-8F25-E49FDF79BA19}"/>
              </a:ext>
            </a:extLst>
          </p:cNvPr>
          <p:cNvSpPr txBox="1"/>
          <p:nvPr/>
        </p:nvSpPr>
        <p:spPr>
          <a:xfrm>
            <a:off x="1103236" y="3663153"/>
            <a:ext cx="3842655" cy="10772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영국남자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  <a:p>
            <a:r>
              <a:rPr lang="en-US" altLang="ko-KR" sz="32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Korean Englishman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0112" y="8316724"/>
            <a:ext cx="2919389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r>
              <a:rPr lang="ko-KR" altLang="en-US" sz="2800" dirty="0"/>
              <a:t>구독자</a:t>
            </a:r>
            <a:r>
              <a:rPr lang="ko-KR" altLang="en-US" dirty="0"/>
              <a:t> </a:t>
            </a:r>
            <a:r>
              <a:rPr lang="en-US" altLang="ko-KR" dirty="0"/>
              <a:t>269</a:t>
            </a:r>
            <a:r>
              <a:rPr lang="ko-KR" altLang="en-US" dirty="0"/>
              <a:t>만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7989" y="9073944"/>
            <a:ext cx="6547772" cy="449179"/>
            <a:chOff x="297989" y="9826878"/>
            <a:chExt cx="6547772" cy="44917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97989" y="9826878"/>
              <a:ext cx="1678326" cy="44917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외국인 </a:t>
              </a:r>
              <a:r>
                <a:rPr lang="ko-KR" altLang="en-US" dirty="0" err="1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유튜버</a:t>
              </a:r>
              <a:endParaRPr lang="ko-KR" altLang="en-US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025819" y="9826878"/>
              <a:ext cx="932362" cy="44917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문화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007685" y="9826878"/>
              <a:ext cx="932362" cy="44917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ko-KR" altLang="en-US" dirty="0" err="1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먹방</a:t>
              </a:r>
              <a:endParaRPr lang="ko-KR" altLang="en-US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989550" y="9826878"/>
              <a:ext cx="1306349" cy="44917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ko-KR" altLang="en-US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영국 영어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345402" y="9826878"/>
              <a:ext cx="1500359" cy="449179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ko-KR" altLang="en-US" dirty="0" err="1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존잘</a:t>
              </a:r>
              <a:r>
                <a:rPr lang="ko-KR" altLang="en-US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유튜버</a:t>
              </a:r>
              <a:endParaRPr lang="ko-KR" altLang="en-US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" y="163405"/>
            <a:ext cx="496635" cy="56301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983A2790-CD17-4F3A-BBBC-8355AC4D4D33}"/>
              </a:ext>
            </a:extLst>
          </p:cNvPr>
          <p:cNvGrpSpPr/>
          <p:nvPr/>
        </p:nvGrpSpPr>
        <p:grpSpPr>
          <a:xfrm>
            <a:off x="-2893016" y="178472"/>
            <a:ext cx="2754423" cy="556902"/>
            <a:chOff x="-2893016" y="178472"/>
            <a:chExt cx="2754423" cy="5569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C80EE4E-4E55-413A-B37E-0C3310DAA8F5}"/>
                </a:ext>
              </a:extLst>
            </p:cNvPr>
            <p:cNvSpPr/>
            <p:nvPr/>
          </p:nvSpPr>
          <p:spPr>
            <a:xfrm>
              <a:off x="-2893016" y="178472"/>
              <a:ext cx="2754423" cy="556902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4B5C592-9CD3-43E3-AF98-E99CD87C2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83855" y="242282"/>
              <a:ext cx="432000" cy="432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A58900B-3EC6-4AAE-AD0C-7D1DCC70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56179" y="242282"/>
              <a:ext cx="432000" cy="432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CB8A2D0-CE93-4B29-BDF8-AAC480F5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0827" y="244750"/>
              <a:ext cx="432000" cy="432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7C38AD6-CB4E-4436-9B78-BEC8D47C7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28503" y="242282"/>
              <a:ext cx="432000" cy="432000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8BB6638-DAF0-4D10-A86D-5B5980E4E713}"/>
                </a:ext>
              </a:extLst>
            </p:cNvPr>
            <p:cNvSpPr/>
            <p:nvPr/>
          </p:nvSpPr>
          <p:spPr>
            <a:xfrm>
              <a:off x="-673151" y="237517"/>
              <a:ext cx="432000" cy="432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설명선: 선 43">
            <a:extLst>
              <a:ext uri="{FF2B5EF4-FFF2-40B4-BE49-F238E27FC236}">
                <a16:creationId xmlns:a16="http://schemas.microsoft.com/office/drawing/2014/main" id="{0BA013EB-4EB1-4F12-B323-0E103305A8B1}"/>
              </a:ext>
            </a:extLst>
          </p:cNvPr>
          <p:cNvSpPr/>
          <p:nvPr/>
        </p:nvSpPr>
        <p:spPr>
          <a:xfrm>
            <a:off x="-3956069" y="1236477"/>
            <a:ext cx="3399779" cy="1067106"/>
          </a:xfrm>
          <a:prstGeom prst="borderCallout1">
            <a:avLst>
              <a:gd name="adj1" fmla="val 3279"/>
              <a:gd name="adj2" fmla="val 17248"/>
              <a:gd name="adj3" fmla="val -58880"/>
              <a:gd name="adj4" fmla="val 13114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셰어 버튼을 누르면 오른쪽으로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펼쳐지며 오픈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화면의 다른 곳을 클릭하면 왼쪽으로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접히며 사라짐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각각 페이스북</a:t>
            </a:r>
            <a:r>
              <a:rPr lang="en-US" altLang="ko-KR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구글</a:t>
            </a:r>
            <a:r>
              <a:rPr lang="en-US" altLang="ko-KR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+/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트위터</a:t>
            </a:r>
            <a:r>
              <a:rPr lang="en-US" altLang="ko-KR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텀블러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링크 공유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셰어했을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때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thumbnail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은 차트 전체에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대한 내용으로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7" name="설명선: 선 46">
            <a:extLst>
              <a:ext uri="{FF2B5EF4-FFF2-40B4-BE49-F238E27FC236}">
                <a16:creationId xmlns:a16="http://schemas.microsoft.com/office/drawing/2014/main" id="{457994AE-8EF1-469A-9AEC-1EF8FF1F5B59}"/>
              </a:ext>
            </a:extLst>
          </p:cNvPr>
          <p:cNvSpPr/>
          <p:nvPr/>
        </p:nvSpPr>
        <p:spPr>
          <a:xfrm>
            <a:off x="7676118" y="1132778"/>
            <a:ext cx="3741643" cy="1067106"/>
          </a:xfrm>
          <a:prstGeom prst="borderCallout1">
            <a:avLst>
              <a:gd name="adj1" fmla="val 899"/>
              <a:gd name="adj2" fmla="val 20642"/>
              <a:gd name="adj3" fmla="val -48168"/>
              <a:gd name="adj4" fmla="val -22612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돋보기 버튼을 누르면 왼쪽으로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펼쳐지며 오픈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Search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라는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글자가 표시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레이어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클릭하면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search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글자 없어지고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자판 띄우기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자판 띄우는 것은 모바일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버전만 해당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자판에서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enter(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아이폰은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return)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누르면 현재 </a:t>
            </a:r>
            <a:r>
              <a:rPr lang="ko-KR" altLang="en-US" sz="120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들어가있는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탭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유튜브 </a:t>
            </a:r>
            <a:r>
              <a:rPr lang="en-US" altLang="ko-KR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or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채널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내에서의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결과값으로 이동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8" name="설명선: 선 47">
            <a:extLst>
              <a:ext uri="{FF2B5EF4-FFF2-40B4-BE49-F238E27FC236}">
                <a16:creationId xmlns:a16="http://schemas.microsoft.com/office/drawing/2014/main" id="{76E75A9C-5488-49FB-8EF4-E6EE30E36125}"/>
              </a:ext>
            </a:extLst>
          </p:cNvPr>
          <p:cNvSpPr/>
          <p:nvPr/>
        </p:nvSpPr>
        <p:spPr>
          <a:xfrm>
            <a:off x="1226007" y="40598"/>
            <a:ext cx="1859701" cy="398893"/>
          </a:xfrm>
          <a:prstGeom prst="borderCallout1">
            <a:avLst>
              <a:gd name="adj1" fmla="val 98793"/>
              <a:gd name="adj2" fmla="val 37735"/>
              <a:gd name="adj3" fmla="val 141700"/>
              <a:gd name="adj4" fmla="val 112026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로고 클릭했을 때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새로고침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49" name="설명선: 선 48">
            <a:extLst>
              <a:ext uri="{FF2B5EF4-FFF2-40B4-BE49-F238E27FC236}">
                <a16:creationId xmlns:a16="http://schemas.microsoft.com/office/drawing/2014/main" id="{58B0302C-33B7-4CDA-A1C1-F4DEBAFCDB18}"/>
              </a:ext>
            </a:extLst>
          </p:cNvPr>
          <p:cNvSpPr/>
          <p:nvPr/>
        </p:nvSpPr>
        <p:spPr>
          <a:xfrm>
            <a:off x="-3620233" y="3042347"/>
            <a:ext cx="3399779" cy="556902"/>
          </a:xfrm>
          <a:prstGeom prst="borderCallout1">
            <a:avLst>
              <a:gd name="adj1" fmla="val 899"/>
              <a:gd name="adj2" fmla="val 85982"/>
              <a:gd name="adj3" fmla="val -238361"/>
              <a:gd name="adj4" fmla="val 134882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유튜버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채널 두 개의 </a:t>
            </a:r>
            <a:r>
              <a:rPr lang="ko-KR" altLang="en-US" sz="120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차트탭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존재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랜딩페이지는 유튜버탭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현재 표시하고 있는 탭의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색상을 다르게</a:t>
            </a:r>
            <a:r>
              <a:rPr lang="en-US" altLang="ko-KR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표시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E347AFE-4334-4D0D-89C2-E33DFB46B432}"/>
              </a:ext>
            </a:extLst>
          </p:cNvPr>
          <p:cNvSpPr/>
          <p:nvPr/>
        </p:nvSpPr>
        <p:spPr>
          <a:xfrm>
            <a:off x="828072" y="3465861"/>
            <a:ext cx="381000" cy="38100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 smtClean="0"/>
              <a:t>↑</a:t>
            </a:r>
            <a:endParaRPr lang="ko-KR" altLang="en-US" sz="1400" dirty="0"/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FF24C331-8EEF-49EA-A56C-CF372FCAABB3}"/>
              </a:ext>
            </a:extLst>
          </p:cNvPr>
          <p:cNvSpPr/>
          <p:nvPr/>
        </p:nvSpPr>
        <p:spPr>
          <a:xfrm>
            <a:off x="-3840473" y="4505176"/>
            <a:ext cx="3399779" cy="733674"/>
          </a:xfrm>
          <a:prstGeom prst="borderCallout1">
            <a:avLst>
              <a:gd name="adj1" fmla="val 899"/>
              <a:gd name="adj2" fmla="val 85982"/>
              <a:gd name="adj3" fmla="val -116277"/>
              <a:gd name="adj4" fmla="val 13824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순위변동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뱃지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직전 차트와 비교하여 상승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하락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변동없음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new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보여줌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상승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하락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유지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/new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다른 색상 적용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A6F1D9C5-6CD3-4016-A6C9-82D3D5A30282}"/>
              </a:ext>
            </a:extLst>
          </p:cNvPr>
          <p:cNvSpPr/>
          <p:nvPr/>
        </p:nvSpPr>
        <p:spPr>
          <a:xfrm>
            <a:off x="7529304" y="2543292"/>
            <a:ext cx="3399779" cy="1643468"/>
          </a:xfrm>
          <a:prstGeom prst="borderCallout1">
            <a:avLst>
              <a:gd name="adj1" fmla="val 49441"/>
              <a:gd name="adj2" fmla="val -952"/>
              <a:gd name="adj3" fmla="val 96381"/>
              <a:gd name="adj4" fmla="val -14036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유튜브 채널의 메인페이지로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이동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글자수가 많은 경우를 대비해 데이터 포인트의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줄바꿈을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반영하면서 사이즈가 수정되면 좋겠습니다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예를들어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raw data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‘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영국남자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Korean Englishman’(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줄바꿈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X)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일 경우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44pt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한줄로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제시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‘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영국남자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/Korean Englishman’(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줄바꿈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O)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경우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32pt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 두 줄로 제시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6" name="설명선: 선 55">
            <a:extLst>
              <a:ext uri="{FF2B5EF4-FFF2-40B4-BE49-F238E27FC236}">
                <a16:creationId xmlns:a16="http://schemas.microsoft.com/office/drawing/2014/main" id="{E9FDD806-3E08-45D0-9FE9-F3D681AC65CE}"/>
              </a:ext>
            </a:extLst>
          </p:cNvPr>
          <p:cNvSpPr/>
          <p:nvPr/>
        </p:nvSpPr>
        <p:spPr>
          <a:xfrm>
            <a:off x="7584444" y="4868891"/>
            <a:ext cx="3399779" cy="1067106"/>
          </a:xfrm>
          <a:prstGeom prst="borderCallout1">
            <a:avLst>
              <a:gd name="adj1" fmla="val 49694"/>
              <a:gd name="adj2" fmla="val -309"/>
              <a:gd name="adj3" fmla="val 80366"/>
              <a:gd name="adj4" fmla="val -24999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해당 채널의 가장 조회수가 많은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동영상을 불러옴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(not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썸네일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플레이할 수 있는 영상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7" name="설명선: 선 56">
            <a:extLst>
              <a:ext uri="{FF2B5EF4-FFF2-40B4-BE49-F238E27FC236}">
                <a16:creationId xmlns:a16="http://schemas.microsoft.com/office/drawing/2014/main" id="{9AB288BF-5F10-455D-AE19-CF32A51F899B}"/>
              </a:ext>
            </a:extLst>
          </p:cNvPr>
          <p:cNvSpPr/>
          <p:nvPr/>
        </p:nvSpPr>
        <p:spPr>
          <a:xfrm>
            <a:off x="7700040" y="8144542"/>
            <a:ext cx="3399779" cy="556902"/>
          </a:xfrm>
          <a:prstGeom prst="borderCallout1">
            <a:avLst>
              <a:gd name="adj1" fmla="val 53350"/>
              <a:gd name="adj2" fmla="val -309"/>
              <a:gd name="adj3" fmla="val 119674"/>
              <a:gd name="adj4" fmla="val -26867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Wizdeo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에서 가져온 데이터를 만 단위로 절삭</a:t>
            </a:r>
          </a:p>
        </p:txBody>
      </p:sp>
      <p:sp>
        <p:nvSpPr>
          <p:cNvPr id="58" name="설명선: 선 57">
            <a:extLst>
              <a:ext uri="{FF2B5EF4-FFF2-40B4-BE49-F238E27FC236}">
                <a16:creationId xmlns:a16="http://schemas.microsoft.com/office/drawing/2014/main" id="{CB88FAC7-E326-4D48-A326-EF3BB0FA377F}"/>
              </a:ext>
            </a:extLst>
          </p:cNvPr>
          <p:cNvSpPr/>
          <p:nvPr/>
        </p:nvSpPr>
        <p:spPr>
          <a:xfrm>
            <a:off x="-4052287" y="8227700"/>
            <a:ext cx="3611593" cy="757220"/>
          </a:xfrm>
          <a:prstGeom prst="borderCallout1">
            <a:avLst>
              <a:gd name="adj1" fmla="val 98634"/>
              <a:gd name="adj2" fmla="val 83031"/>
              <a:gd name="adj3" fmla="val 143155"/>
              <a:gd name="adj4" fmla="val 120472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태그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글자수에 따라 박스 크기가 조절되고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박스를 나열했을 때 일정 너비를 넘지 않도록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구현이 어려우면 박스사이즈를 고정시키고 글자 크기가 변하게 만들어도 됨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E9201C3-B730-431E-A43D-AE4182579637}"/>
              </a:ext>
            </a:extLst>
          </p:cNvPr>
          <p:cNvSpPr/>
          <p:nvPr/>
        </p:nvSpPr>
        <p:spPr>
          <a:xfrm>
            <a:off x="0" y="9712260"/>
            <a:ext cx="7143750" cy="657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설명선: 선 63">
            <a:extLst>
              <a:ext uri="{FF2B5EF4-FFF2-40B4-BE49-F238E27FC236}">
                <a16:creationId xmlns:a16="http://schemas.microsoft.com/office/drawing/2014/main" id="{4C436B57-24DA-4814-A514-F20B66A1ADFF}"/>
              </a:ext>
            </a:extLst>
          </p:cNvPr>
          <p:cNvSpPr/>
          <p:nvPr/>
        </p:nvSpPr>
        <p:spPr>
          <a:xfrm>
            <a:off x="7629191" y="9333650"/>
            <a:ext cx="3611593" cy="757220"/>
          </a:xfrm>
          <a:prstGeom prst="borderCallout1">
            <a:avLst>
              <a:gd name="adj1" fmla="val 60898"/>
              <a:gd name="adj2" fmla="val -45"/>
              <a:gd name="adj3" fmla="val 93678"/>
              <a:gd name="adj4" fmla="val -21681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Fold/unfold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기능 없이 항상 떠있게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</a:t>
            </a:r>
            <a:r>
              <a:rPr lang="ko-KR" altLang="en-US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좌상단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셰어버튼과 기능은 같으나 </a:t>
            </a:r>
            <a:r>
              <a:rPr lang="en-US" altLang="ko-KR" sz="1200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thumnail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각각의 채널에 관한 내용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Thumbnail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예시는 차후 추가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EC6927-749C-47B5-A4AC-770D4EE42283}"/>
              </a:ext>
            </a:extLst>
          </p:cNvPr>
          <p:cNvSpPr txBox="1"/>
          <p:nvPr/>
        </p:nvSpPr>
        <p:spPr>
          <a:xfrm>
            <a:off x="723549" y="9785285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내 </a:t>
            </a:r>
            <a:r>
              <a:rPr lang="ko-KR" alt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최애유튜버</a:t>
            </a:r>
            <a:r>
              <a:rPr lang="ko-KR" altLang="en-US" dirty="0">
                <a:solidFill>
                  <a:schemeClr val="bg1"/>
                </a:solidFill>
              </a:rPr>
              <a:t> 공유하기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FA2D271-CC69-4628-B1EB-F8491041A631}"/>
              </a:ext>
            </a:extLst>
          </p:cNvPr>
          <p:cNvGrpSpPr/>
          <p:nvPr/>
        </p:nvGrpSpPr>
        <p:grpSpPr>
          <a:xfrm>
            <a:off x="3522270" y="9807970"/>
            <a:ext cx="3151151" cy="451193"/>
            <a:chOff x="3453545" y="10624982"/>
            <a:chExt cx="3151151" cy="45119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453545" y="10634507"/>
              <a:ext cx="436030" cy="434468"/>
              <a:chOff x="3453545" y="10634507"/>
              <a:chExt cx="436030" cy="434468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136355" y="10634507"/>
              <a:ext cx="432000" cy="434468"/>
              <a:chOff x="4136355" y="10634507"/>
              <a:chExt cx="432000" cy="434468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493915" y="10636975"/>
              <a:ext cx="439200" cy="439200"/>
              <a:chOff x="5493915" y="10636975"/>
              <a:chExt cx="439200" cy="439200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815135" y="10624982"/>
              <a:ext cx="439200" cy="443993"/>
              <a:chOff x="4815135" y="10624982"/>
              <a:chExt cx="439200" cy="443993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FAFC98E-4C4A-4310-9D9F-654C1B5C9840}"/>
                </a:ext>
              </a:extLst>
            </p:cNvPr>
            <p:cNvGrpSpPr/>
            <p:nvPr/>
          </p:nvGrpSpPr>
          <p:grpSpPr>
            <a:xfrm>
              <a:off x="6172696" y="10629742"/>
              <a:ext cx="432000" cy="432000"/>
              <a:chOff x="-2235200" y="3022600"/>
              <a:chExt cx="432000" cy="432000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-2235200" y="3022600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65580" y="3086099"/>
                <a:ext cx="309383" cy="309383"/>
              </a:xfrm>
              <a:prstGeom prst="rect">
                <a:avLst/>
              </a:prstGeom>
            </p:spPr>
          </p:pic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4925AF-4949-442F-AFFA-7FE95D3A1686}"/>
              </a:ext>
            </a:extLst>
          </p:cNvPr>
          <p:cNvSpPr/>
          <p:nvPr/>
        </p:nvSpPr>
        <p:spPr>
          <a:xfrm>
            <a:off x="148995" y="1318335"/>
            <a:ext cx="2236052" cy="439616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 err="1" smtClean="0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유튜버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9061D3-6DF6-4D3A-B2E0-0C65DD9DEBA5}"/>
              </a:ext>
            </a:extLst>
          </p:cNvPr>
          <p:cNvSpPr/>
          <p:nvPr/>
        </p:nvSpPr>
        <p:spPr>
          <a:xfrm>
            <a:off x="2453850" y="1318335"/>
            <a:ext cx="2236052" cy="4396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 smtClean="0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채널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  <a:cs typeface="Calibri" panose="020F0502020204030204" pitchFamily="34" charset="0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1D9061D3-6DF6-4D3A-B2E0-0C65DD9DEBA5}"/>
              </a:ext>
            </a:extLst>
          </p:cNvPr>
          <p:cNvSpPr/>
          <p:nvPr/>
        </p:nvSpPr>
        <p:spPr>
          <a:xfrm>
            <a:off x="4758704" y="1318335"/>
            <a:ext cx="2236052" cy="4396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 smtClean="0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인기 영상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  <a:cs typeface="Calibri" panose="020F050202020403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10369368"/>
            <a:ext cx="7143750" cy="2336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설명선: 선 63">
            <a:extLst>
              <a:ext uri="{FF2B5EF4-FFF2-40B4-BE49-F238E27FC236}">
                <a16:creationId xmlns:a16="http://schemas.microsoft.com/office/drawing/2014/main" id="{4C436B57-24DA-4814-A514-F20B66A1ADFF}"/>
              </a:ext>
            </a:extLst>
          </p:cNvPr>
          <p:cNvSpPr/>
          <p:nvPr/>
        </p:nvSpPr>
        <p:spPr>
          <a:xfrm>
            <a:off x="7629191" y="11159249"/>
            <a:ext cx="3611593" cy="757220"/>
          </a:xfrm>
          <a:prstGeom prst="borderCallout1">
            <a:avLst>
              <a:gd name="adj1" fmla="val 60898"/>
              <a:gd name="adj2" fmla="val -45"/>
              <a:gd name="adj3" fmla="val 93678"/>
              <a:gd name="adj4" fmla="val -21681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순위 이후부터 배경색 옅은 회색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7DFA46B5-8631-4839-80AC-1CE28CD0483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83" y="314367"/>
            <a:ext cx="287891" cy="2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8" y="7678233"/>
            <a:ext cx="4295775" cy="3590925"/>
          </a:xfrm>
          <a:prstGeom prst="rect">
            <a:avLst/>
          </a:prstGeom>
        </p:spPr>
      </p:pic>
      <p:sp>
        <p:nvSpPr>
          <p:cNvPr id="110" name="설명선: 선 57">
            <a:extLst>
              <a:ext uri="{FF2B5EF4-FFF2-40B4-BE49-F238E27FC236}">
                <a16:creationId xmlns:a16="http://schemas.microsoft.com/office/drawing/2014/main" id="{CB88FAC7-E326-4D48-A326-EF3BB0FA377F}"/>
              </a:ext>
            </a:extLst>
          </p:cNvPr>
          <p:cNvSpPr/>
          <p:nvPr/>
        </p:nvSpPr>
        <p:spPr>
          <a:xfrm>
            <a:off x="-4520119" y="8485482"/>
            <a:ext cx="3611593" cy="757220"/>
          </a:xfrm>
          <a:prstGeom prst="borderCallout1">
            <a:avLst>
              <a:gd name="adj1" fmla="val 98634"/>
              <a:gd name="adj2" fmla="val 83031"/>
              <a:gd name="adj3" fmla="val 169834"/>
              <a:gd name="adj4" fmla="val 172875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300 * 250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사이즈 구글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애드센스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사용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[ 3 / 9 / 11 / 9 / 11 / 9 / 11 / … /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마지막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]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순서로 들어가기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4698" y="131113"/>
            <a:ext cx="6734355" cy="7258068"/>
            <a:chOff x="204698" y="131113"/>
            <a:chExt cx="6734355" cy="7258068"/>
          </a:xfrm>
        </p:grpSpPr>
        <p:sp>
          <p:nvSpPr>
            <p:cNvPr id="111" name="직사각형 110"/>
            <p:cNvSpPr/>
            <p:nvPr/>
          </p:nvSpPr>
          <p:spPr>
            <a:xfrm>
              <a:off x="204698" y="131113"/>
              <a:ext cx="6734355" cy="3567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20825" y="1631557"/>
              <a:ext cx="1851481" cy="5232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sz="1400" dirty="0">
                  <a:latin typeface="+mn-ea"/>
                  <a:ea typeface="+mn-ea"/>
                </a:rPr>
                <a:t>구독자</a:t>
              </a:r>
              <a:r>
                <a:rPr lang="ko-KR" altLang="en-US" sz="2800" dirty="0">
                  <a:latin typeface="+mn-ea"/>
                  <a:ea typeface="+mn-ea"/>
                </a:rPr>
                <a:t> </a:t>
              </a:r>
              <a:r>
                <a:rPr lang="en-US" altLang="ko-KR" sz="2800" dirty="0" smtClean="0">
                  <a:latin typeface="+mn-ea"/>
                  <a:ea typeface="+mn-ea"/>
                </a:rPr>
                <a:t>241</a:t>
              </a:r>
              <a:r>
                <a:rPr lang="ko-KR" altLang="en-US" sz="2800" dirty="0" smtClean="0">
                  <a:latin typeface="+mn-ea"/>
                  <a:ea typeface="+mn-ea"/>
                </a:rPr>
                <a:t>만</a:t>
              </a:r>
              <a:endParaRPr lang="ko-KR" altLang="en-US" sz="2800" dirty="0">
                <a:latin typeface="+mn-ea"/>
                <a:ea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862266" y="2187249"/>
              <a:ext cx="1279715" cy="34249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tag1</a:t>
              </a:r>
              <a:endParaRPr lang="ko-KR" altLang="en-US" sz="1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79727" y="2187249"/>
              <a:ext cx="710921" cy="34249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tag 2</a:t>
              </a:r>
              <a:endParaRPr lang="ko-KR" altLang="en-US" sz="1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862266" y="2567999"/>
              <a:ext cx="710921" cy="34249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tag3</a:t>
              </a:r>
              <a:endParaRPr lang="ko-KR" altLang="en-US" sz="1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10874" y="2567999"/>
              <a:ext cx="996084" cy="34249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tag4</a:t>
              </a:r>
              <a:endParaRPr lang="ko-KR" altLang="en-US" sz="1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644645" y="2567998"/>
              <a:ext cx="1144016" cy="34249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#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tag5</a:t>
              </a:r>
              <a:endParaRPr lang="ko-KR" altLang="en-US" sz="1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87" y="1095652"/>
              <a:ext cx="3287251" cy="1849079"/>
            </a:xfrm>
            <a:prstGeom prst="rect">
              <a:avLst/>
            </a:prstGeom>
          </p:spPr>
        </p:pic>
        <p:grpSp>
          <p:nvGrpSpPr>
            <p:cNvPr id="83" name="그룹 82"/>
            <p:cNvGrpSpPr/>
            <p:nvPr/>
          </p:nvGrpSpPr>
          <p:grpSpPr>
            <a:xfrm>
              <a:off x="291569" y="3050820"/>
              <a:ext cx="6647484" cy="525326"/>
              <a:chOff x="0" y="3047249"/>
              <a:chExt cx="7143750" cy="56454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EC6927-749C-47B5-A4AC-770D4EE42283}"/>
                  </a:ext>
                </a:extLst>
              </p:cNvPr>
              <p:cNvSpPr txBox="1"/>
              <p:nvPr/>
            </p:nvSpPr>
            <p:spPr>
              <a:xfrm>
                <a:off x="798068" y="3094955"/>
                <a:ext cx="2465492" cy="429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/>
                  <a:t>내</a:t>
                </a:r>
                <a:r>
                  <a:rPr lang="ko-KR" alt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rgbClr val="FF0066"/>
                    </a:solidFill>
                  </a:rPr>
                  <a:t>최애유튜버</a:t>
                </a:r>
                <a:r>
                  <a:rPr lang="ko-KR" altLang="en-US" sz="1600" dirty="0"/>
                  <a:t> 공유하기</a:t>
                </a: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23DC72-3861-43F1-88D9-9F7E7C8DB2E0}"/>
                  </a:ext>
                </a:extLst>
              </p:cNvPr>
              <p:cNvGrpSpPr/>
              <p:nvPr/>
            </p:nvGrpSpPr>
            <p:grpSpPr>
              <a:xfrm>
                <a:off x="3522270" y="3104480"/>
                <a:ext cx="436030" cy="434468"/>
                <a:chOff x="3453545" y="10634507"/>
                <a:chExt cx="436030" cy="434468"/>
              </a:xfrm>
              <a:no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D1C6FC-04CA-491D-95F9-73D11A47C0E2}"/>
                    </a:ext>
                  </a:extLst>
                </p:cNvPr>
                <p:cNvSpPr/>
                <p:nvPr/>
              </p:nvSpPr>
              <p:spPr>
                <a:xfrm>
                  <a:off x="34535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DE96EF53-E1A0-448C-A2A6-EE741605E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4371271-772F-4C15-9DC8-4CFB5DC2B2DA}"/>
                  </a:ext>
                </a:extLst>
              </p:cNvPr>
              <p:cNvGrpSpPr/>
              <p:nvPr/>
            </p:nvGrpSpPr>
            <p:grpSpPr>
              <a:xfrm>
                <a:off x="4124946" y="3104480"/>
                <a:ext cx="432000" cy="434468"/>
                <a:chOff x="4136355" y="10634507"/>
                <a:chExt cx="432000" cy="434468"/>
              </a:xfrm>
              <a:noFill/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C8AA0D-5F48-49B4-A7B4-7A7BEAD99E4E}"/>
                    </a:ext>
                  </a:extLst>
                </p:cNvPr>
                <p:cNvSpPr/>
                <p:nvPr/>
              </p:nvSpPr>
              <p:spPr>
                <a:xfrm>
                  <a:off x="413635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48411993-6438-4FD7-8EE7-F8B84F045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635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310F4BE-98A9-45C7-9D98-43553E560ED2}"/>
                  </a:ext>
                </a:extLst>
              </p:cNvPr>
              <p:cNvGrpSpPr/>
              <p:nvPr/>
            </p:nvGrpSpPr>
            <p:grpSpPr>
              <a:xfrm>
                <a:off x="5329438" y="3106948"/>
                <a:ext cx="439200" cy="439200"/>
                <a:chOff x="5493915" y="10636975"/>
                <a:chExt cx="439200" cy="439200"/>
              </a:xfrm>
              <a:noFill/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EE85210-AD4F-4D90-91DA-D27879E365AA}"/>
                    </a:ext>
                  </a:extLst>
                </p:cNvPr>
                <p:cNvSpPr/>
                <p:nvPr/>
              </p:nvSpPr>
              <p:spPr>
                <a:xfrm>
                  <a:off x="54979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E5A91D1C-3A9C-4B30-BE59-3B2F0C0A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915" y="10636975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4D92952-B8E9-4398-89B7-CB11BADC9D0D}"/>
                  </a:ext>
                </a:extLst>
              </p:cNvPr>
              <p:cNvGrpSpPr/>
              <p:nvPr/>
            </p:nvGrpSpPr>
            <p:grpSpPr>
              <a:xfrm>
                <a:off x="4723592" y="3094955"/>
                <a:ext cx="439200" cy="443993"/>
                <a:chOff x="4815135" y="10624982"/>
                <a:chExt cx="439200" cy="443993"/>
              </a:xfrm>
              <a:noFill/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596EEC6-0784-46EC-BF3C-898D1D50D046}"/>
                    </a:ext>
                  </a:extLst>
                </p:cNvPr>
                <p:cNvSpPr/>
                <p:nvPr/>
              </p:nvSpPr>
              <p:spPr>
                <a:xfrm>
                  <a:off x="481916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ED4EB29A-E939-49D8-9864-224259AB5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135" y="10624982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AFC98E-4C4A-4310-9D9F-654C1B5C9840}"/>
                  </a:ext>
                </a:extLst>
              </p:cNvPr>
              <p:cNvGrpSpPr/>
              <p:nvPr/>
            </p:nvGrpSpPr>
            <p:grpSpPr>
              <a:xfrm>
                <a:off x="6241421" y="3099715"/>
                <a:ext cx="432000" cy="432000"/>
                <a:chOff x="-2235200" y="3022600"/>
                <a:chExt cx="432000" cy="432000"/>
              </a:xfrm>
              <a:noFill/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-2235200" y="3022600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165580" y="3086099"/>
                  <a:ext cx="309383" cy="309383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6" name="그룹 75"/>
              <p:cNvGrpSpPr/>
              <p:nvPr/>
            </p:nvGrpSpPr>
            <p:grpSpPr>
              <a:xfrm>
                <a:off x="5935286" y="3104480"/>
                <a:ext cx="432000" cy="432000"/>
                <a:chOff x="6255869" y="7199163"/>
                <a:chExt cx="432000" cy="432000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6255869" y="7199163"/>
                  <a:ext cx="432000" cy="432000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5489" y="7262662"/>
                  <a:ext cx="309383" cy="309383"/>
                </a:xfrm>
                <a:prstGeom prst="rect">
                  <a:avLst/>
                </a:prstGeom>
              </p:spPr>
            </p:pic>
          </p:grpSp>
          <p:cxnSp>
            <p:nvCxnSpPr>
              <p:cNvPr id="81" name="직선 연결선 80"/>
              <p:cNvCxnSpPr/>
              <p:nvPr/>
            </p:nvCxnSpPr>
            <p:spPr>
              <a:xfrm>
                <a:off x="0" y="3047249"/>
                <a:ext cx="7143750" cy="0"/>
              </a:xfrm>
              <a:prstGeom prst="line">
                <a:avLst/>
              </a:prstGeom>
              <a:ln w="38100" cap="rnd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0" y="3611793"/>
                <a:ext cx="7143750" cy="0"/>
              </a:xfrm>
              <a:prstGeom prst="line">
                <a:avLst/>
              </a:prstGeom>
              <a:ln w="38100" cap="rnd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그룹 273"/>
            <p:cNvGrpSpPr/>
            <p:nvPr/>
          </p:nvGrpSpPr>
          <p:grpSpPr>
            <a:xfrm>
              <a:off x="408326" y="300803"/>
              <a:ext cx="2225289" cy="791021"/>
              <a:chOff x="408326" y="300803"/>
              <a:chExt cx="2225289" cy="79102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1B10C9-51C0-40E1-8F25-E49FDF79BA19}"/>
                  </a:ext>
                </a:extLst>
              </p:cNvPr>
              <p:cNvSpPr txBox="1"/>
              <p:nvPr/>
            </p:nvSpPr>
            <p:spPr>
              <a:xfrm>
                <a:off x="408326" y="322383"/>
                <a:ext cx="2225289" cy="76944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2 </a:t>
                </a:r>
                <a:r>
                  <a:rPr lang="en-US" altLang="ko-KR" sz="4400" dirty="0" smtClean="0">
                    <a:solidFill>
                      <a:srgbClr val="04D9A9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 </a:t>
                </a:r>
                <a:r>
                  <a:rPr lang="ko-KR" altLang="en-US" sz="3200" dirty="0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보겸 </a:t>
                </a:r>
                <a:r>
                  <a:rPr lang="en-US" altLang="ko-KR" sz="3200" dirty="0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TV</a:t>
                </a:r>
                <a:endParaRPr lang="ko-KR" altLang="en-US" sz="1600" dirty="0"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7E347AFE-4334-4D0D-89C2-E33DFB46B432}"/>
                  </a:ext>
                </a:extLst>
              </p:cNvPr>
              <p:cNvSpPr/>
              <p:nvPr/>
            </p:nvSpPr>
            <p:spPr>
              <a:xfrm>
                <a:off x="804226" y="300803"/>
                <a:ext cx="354532" cy="354532"/>
              </a:xfrm>
              <a:prstGeom prst="ellipse">
                <a:avLst/>
              </a:prstGeom>
              <a:solidFill>
                <a:srgbClr val="04D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dirty="0" smtClean="0"/>
                  <a:t>1</a:t>
                </a:r>
                <a:r>
                  <a:rPr lang="ko-KR" altLang="en-US" sz="1200" dirty="0" smtClean="0"/>
                  <a:t>↓</a:t>
                </a:r>
                <a:endParaRPr lang="ko-KR" altLang="en-US" sz="12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F6A06DF-709E-418E-A164-47FF58FF82A9}"/>
                </a:ext>
              </a:extLst>
            </p:cNvPr>
            <p:cNvGrpSpPr/>
            <p:nvPr/>
          </p:nvGrpSpPr>
          <p:grpSpPr>
            <a:xfrm>
              <a:off x="2803350" y="2557393"/>
              <a:ext cx="876662" cy="283338"/>
              <a:chOff x="5153892" y="4662366"/>
              <a:chExt cx="942109" cy="304490"/>
            </a:xfrm>
          </p:grpSpPr>
          <p:sp>
            <p:nvSpPr>
              <p:cNvPr id="7" name="사각형: 둥근 모서리 19">
                <a:extLst>
                  <a:ext uri="{FF2B5EF4-FFF2-40B4-BE49-F238E27FC236}">
                    <a16:creationId xmlns:a16="http://schemas.microsoft.com/office/drawing/2014/main" id="{1F5519B3-A3EE-439E-8503-37F634251E28}"/>
                  </a:ext>
                </a:extLst>
              </p:cNvPr>
              <p:cNvSpPr/>
              <p:nvPr/>
            </p:nvSpPr>
            <p:spPr>
              <a:xfrm>
                <a:off x="5153892" y="4662366"/>
                <a:ext cx="942109" cy="304490"/>
              </a:xfrm>
              <a:prstGeom prst="roundRect">
                <a:avLst/>
              </a:prstGeom>
              <a:gradFill>
                <a:gsLst>
                  <a:gs pos="0">
                    <a:srgbClr val="D20000"/>
                  </a:gs>
                  <a:gs pos="100000">
                    <a:srgbClr val="BC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1100" dirty="0"/>
                  <a:t>WATCH    </a:t>
                </a:r>
                <a:endParaRPr lang="ko-KR" altLang="en-US" sz="1100" dirty="0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4E764DA9-176E-430D-BE9E-F9F2F2E2511E}"/>
                  </a:ext>
                </a:extLst>
              </p:cNvPr>
              <p:cNvSpPr/>
              <p:nvPr/>
            </p:nvSpPr>
            <p:spPr>
              <a:xfrm rot="5400000">
                <a:off x="5864089" y="4733582"/>
                <a:ext cx="172334" cy="1401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238" name="그룹 237"/>
            <p:cNvGrpSpPr/>
            <p:nvPr/>
          </p:nvGrpSpPr>
          <p:grpSpPr>
            <a:xfrm>
              <a:off x="204698" y="3821255"/>
              <a:ext cx="6734355" cy="3567926"/>
              <a:chOff x="204698" y="131113"/>
              <a:chExt cx="6734355" cy="3567926"/>
            </a:xfrm>
          </p:grpSpPr>
          <p:sp>
            <p:nvSpPr>
              <p:cNvPr id="239" name="직사각형 238"/>
              <p:cNvSpPr/>
              <p:nvPr/>
            </p:nvSpPr>
            <p:spPr>
              <a:xfrm>
                <a:off x="204698" y="131113"/>
                <a:ext cx="6734355" cy="3567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D11B10C9-51C0-40E1-8F25-E49FDF79BA19}"/>
                  </a:ext>
                </a:extLst>
              </p:cNvPr>
              <p:cNvSpPr txBox="1"/>
              <p:nvPr/>
            </p:nvSpPr>
            <p:spPr>
              <a:xfrm>
                <a:off x="408326" y="322383"/>
                <a:ext cx="2991525" cy="76944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3</a:t>
                </a:r>
                <a:r>
                  <a:rPr lang="en-US" altLang="ko-KR" sz="4400" dirty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 </a:t>
                </a:r>
                <a:r>
                  <a:rPr lang="en-US" altLang="ko-KR" sz="4400" dirty="0" smtClean="0">
                    <a:solidFill>
                      <a:srgbClr val="04D9A9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 </a:t>
                </a:r>
                <a:r>
                  <a:rPr lang="ko-KR" altLang="en-US" sz="3200" dirty="0" err="1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허팝</a:t>
                </a:r>
                <a:r>
                  <a:rPr lang="en-US" altLang="ko-KR" sz="3200" dirty="0" err="1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Heopop</a:t>
                </a:r>
                <a:endParaRPr lang="ko-KR" altLang="en-US" sz="1600" dirty="0"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3820825" y="1631557"/>
                <a:ext cx="1851481" cy="52322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>
                    <a:latin typeface="a아시아헤드4" panose="02020600000000000000" pitchFamily="18" charset="-127"/>
                    <a:ea typeface="a아시아헤드4" panose="02020600000000000000" pitchFamily="18" charset="-127"/>
                  </a:defRPr>
                </a:lvl1pPr>
              </a:lstStyle>
              <a:p>
                <a:r>
                  <a:rPr lang="ko-KR" altLang="en-US" sz="1400" dirty="0">
                    <a:latin typeface="+mn-ea"/>
                    <a:ea typeface="+mn-ea"/>
                  </a:rPr>
                  <a:t>구독자</a:t>
                </a:r>
                <a:r>
                  <a:rPr lang="ko-KR" altLang="en-US" sz="2800" dirty="0">
                    <a:latin typeface="+mn-ea"/>
                    <a:ea typeface="+mn-ea"/>
                  </a:rPr>
                  <a:t> </a:t>
                </a:r>
                <a:r>
                  <a:rPr lang="en-US" altLang="ko-KR" sz="2800" dirty="0" smtClean="0">
                    <a:latin typeface="+mn-ea"/>
                    <a:ea typeface="+mn-ea"/>
                  </a:rPr>
                  <a:t>219</a:t>
                </a:r>
                <a:r>
                  <a:rPr lang="ko-KR" altLang="en-US" sz="2800" dirty="0" smtClean="0">
                    <a:latin typeface="+mn-ea"/>
                    <a:ea typeface="+mn-ea"/>
                  </a:rPr>
                  <a:t>만</a:t>
                </a:r>
                <a:endParaRPr lang="ko-KR" altLang="en-US" sz="2800" dirty="0">
                  <a:latin typeface="+mn-ea"/>
                  <a:ea typeface="+mn-ea"/>
                </a:endParaRPr>
              </a:p>
            </p:txBody>
          </p:sp>
          <p:sp>
            <p:nvSpPr>
              <p:cNvPr id="242" name="모서리가 둥근 직사각형 241"/>
              <p:cNvSpPr/>
              <p:nvPr/>
            </p:nvSpPr>
            <p:spPr>
              <a:xfrm>
                <a:off x="3862266" y="2187249"/>
                <a:ext cx="1279715" cy="34249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# tag1</a:t>
                </a:r>
                <a:endParaRPr lang="ko-KR" altLang="en-US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243" name="모서리가 둥근 직사각형 242"/>
              <p:cNvSpPr/>
              <p:nvPr/>
            </p:nvSpPr>
            <p:spPr>
              <a:xfrm>
                <a:off x="5179727" y="2187249"/>
                <a:ext cx="710921" cy="34249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#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tag 2</a:t>
                </a:r>
                <a:endParaRPr lang="ko-KR" altLang="en-US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244" name="모서리가 둥근 직사각형 243"/>
              <p:cNvSpPr/>
              <p:nvPr/>
            </p:nvSpPr>
            <p:spPr>
              <a:xfrm>
                <a:off x="3862266" y="2567999"/>
                <a:ext cx="710921" cy="34249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#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tag3</a:t>
                </a:r>
                <a:endParaRPr lang="ko-KR" altLang="en-US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245" name="모서리가 둥근 직사각형 244"/>
              <p:cNvSpPr/>
              <p:nvPr/>
            </p:nvSpPr>
            <p:spPr>
              <a:xfrm>
                <a:off x="4610874" y="2567999"/>
                <a:ext cx="996084" cy="34249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#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tag4</a:t>
                </a:r>
                <a:endParaRPr lang="ko-KR" altLang="en-US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sp>
            <p:nvSpPr>
              <p:cNvPr id="246" name="모서리가 둥근 직사각형 245"/>
              <p:cNvSpPr/>
              <p:nvPr/>
            </p:nvSpPr>
            <p:spPr>
              <a:xfrm>
                <a:off x="5644645" y="2567998"/>
                <a:ext cx="1144016" cy="34249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#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tag5</a:t>
                </a:r>
                <a:endParaRPr lang="ko-KR" altLang="en-US" sz="1100" dirty="0">
                  <a:solidFill>
                    <a:schemeClr val="tx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endParaRPr>
              </a:p>
            </p:txBody>
          </p:sp>
          <p:pic>
            <p:nvPicPr>
              <p:cNvPr id="247" name="그림 246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687" y="1095652"/>
                <a:ext cx="3287251" cy="1849078"/>
              </a:xfrm>
              <a:prstGeom prst="rect">
                <a:avLst/>
              </a:prstGeom>
            </p:spPr>
          </p:pic>
          <p:grpSp>
            <p:nvGrpSpPr>
              <p:cNvPr id="248" name="그룹 247"/>
              <p:cNvGrpSpPr/>
              <p:nvPr/>
            </p:nvGrpSpPr>
            <p:grpSpPr>
              <a:xfrm>
                <a:off x="291569" y="3050820"/>
                <a:ext cx="6647484" cy="525326"/>
                <a:chOff x="0" y="3047249"/>
                <a:chExt cx="7143750" cy="564544"/>
              </a:xfrm>
            </p:grpSpPr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77EC6927-749C-47B5-A4AC-770D4EE42283}"/>
                    </a:ext>
                  </a:extLst>
                </p:cNvPr>
                <p:cNvSpPr txBox="1"/>
                <p:nvPr/>
              </p:nvSpPr>
              <p:spPr>
                <a:xfrm>
                  <a:off x="798068" y="3094955"/>
                  <a:ext cx="2465492" cy="4299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/>
                    <a:t>내</a:t>
                  </a:r>
                  <a:r>
                    <a:rPr lang="ko-KR" altLang="en-US" sz="16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ko-KR" altLang="en-US" sz="2000" dirty="0" err="1">
                      <a:solidFill>
                        <a:srgbClr val="FF0066"/>
                      </a:solidFill>
                    </a:rPr>
                    <a:t>최애유튜버</a:t>
                  </a:r>
                  <a:r>
                    <a:rPr lang="ko-KR" altLang="en-US" sz="1600" dirty="0"/>
                    <a:t> 공유하기</a:t>
                  </a:r>
                </a:p>
              </p:txBody>
            </p:sp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2623DC72-3861-43F1-88D9-9F7E7C8DB2E0}"/>
                    </a:ext>
                  </a:extLst>
                </p:cNvPr>
                <p:cNvGrpSpPr/>
                <p:nvPr/>
              </p:nvGrpSpPr>
              <p:grpSpPr>
                <a:xfrm>
                  <a:off x="3522270" y="3104480"/>
                  <a:ext cx="436030" cy="434468"/>
                  <a:chOff x="3453545" y="10634507"/>
                  <a:chExt cx="436030" cy="434468"/>
                </a:xfrm>
                <a:noFill/>
              </p:grpSpPr>
              <p:sp>
                <p:nvSpPr>
                  <p:cNvPr id="272" name="타원 271">
                    <a:extLst>
                      <a:ext uri="{FF2B5EF4-FFF2-40B4-BE49-F238E27FC236}">
                        <a16:creationId xmlns:a16="http://schemas.microsoft.com/office/drawing/2014/main" id="{CCD1C6FC-04CA-491D-95F9-73D11A47C0E2}"/>
                      </a:ext>
                    </a:extLst>
                  </p:cNvPr>
                  <p:cNvSpPr/>
                  <p:nvPr/>
                </p:nvSpPr>
                <p:spPr>
                  <a:xfrm>
                    <a:off x="3453545" y="10636975"/>
                    <a:ext cx="432000" cy="432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73" name="그림 272">
                    <a:extLst>
                      <a:ext uri="{FF2B5EF4-FFF2-40B4-BE49-F238E27FC236}">
                        <a16:creationId xmlns:a16="http://schemas.microsoft.com/office/drawing/2014/main" id="{DE96EF53-E1A0-448C-A2A6-EE741605E9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7575" y="10634507"/>
                    <a:ext cx="432000" cy="4320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14371271-772F-4C15-9DC8-4CFB5DC2B2DA}"/>
                    </a:ext>
                  </a:extLst>
                </p:cNvPr>
                <p:cNvGrpSpPr/>
                <p:nvPr/>
              </p:nvGrpSpPr>
              <p:grpSpPr>
                <a:xfrm>
                  <a:off x="4124946" y="3104480"/>
                  <a:ext cx="432000" cy="434468"/>
                  <a:chOff x="4136355" y="10634507"/>
                  <a:chExt cx="432000" cy="434468"/>
                </a:xfrm>
                <a:noFill/>
              </p:grpSpPr>
              <p:sp>
                <p:nvSpPr>
                  <p:cNvPr id="270" name="타원 269">
                    <a:extLst>
                      <a:ext uri="{FF2B5EF4-FFF2-40B4-BE49-F238E27FC236}">
                        <a16:creationId xmlns:a16="http://schemas.microsoft.com/office/drawing/2014/main" id="{AAC8AA0D-5F48-49B4-A7B4-7A7BEAD99E4E}"/>
                      </a:ext>
                    </a:extLst>
                  </p:cNvPr>
                  <p:cNvSpPr/>
                  <p:nvPr/>
                </p:nvSpPr>
                <p:spPr>
                  <a:xfrm>
                    <a:off x="4136355" y="10636975"/>
                    <a:ext cx="432000" cy="432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71" name="그림 270">
                    <a:extLst>
                      <a:ext uri="{FF2B5EF4-FFF2-40B4-BE49-F238E27FC236}">
                        <a16:creationId xmlns:a16="http://schemas.microsoft.com/office/drawing/2014/main" id="{48411993-6438-4FD7-8EE7-F8B84F0457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6355" y="10634507"/>
                    <a:ext cx="432000" cy="4320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5310F4BE-98A9-45C7-9D98-43553E560ED2}"/>
                    </a:ext>
                  </a:extLst>
                </p:cNvPr>
                <p:cNvGrpSpPr/>
                <p:nvPr/>
              </p:nvGrpSpPr>
              <p:grpSpPr>
                <a:xfrm>
                  <a:off x="5329438" y="3106948"/>
                  <a:ext cx="439200" cy="439200"/>
                  <a:chOff x="5493915" y="10636975"/>
                  <a:chExt cx="439200" cy="439200"/>
                </a:xfrm>
                <a:noFill/>
              </p:grpSpPr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CEE85210-AD4F-4D90-91DA-D27879E365AA}"/>
                      </a:ext>
                    </a:extLst>
                  </p:cNvPr>
                  <p:cNvSpPr/>
                  <p:nvPr/>
                </p:nvSpPr>
                <p:spPr>
                  <a:xfrm>
                    <a:off x="5497945" y="10636975"/>
                    <a:ext cx="432000" cy="432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69" name="그림 268">
                    <a:extLst>
                      <a:ext uri="{FF2B5EF4-FFF2-40B4-BE49-F238E27FC236}">
                        <a16:creationId xmlns:a16="http://schemas.microsoft.com/office/drawing/2014/main" id="{E5A91D1C-3A9C-4B30-BE59-3B2F0C0A2E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3915" y="10636975"/>
                    <a:ext cx="439200" cy="4392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4D92952-B8E9-4398-89B7-CB11BADC9D0D}"/>
                    </a:ext>
                  </a:extLst>
                </p:cNvPr>
                <p:cNvGrpSpPr/>
                <p:nvPr/>
              </p:nvGrpSpPr>
              <p:grpSpPr>
                <a:xfrm>
                  <a:off x="4723592" y="3094955"/>
                  <a:ext cx="439200" cy="443993"/>
                  <a:chOff x="4815135" y="10624982"/>
                  <a:chExt cx="439200" cy="443993"/>
                </a:xfrm>
                <a:noFill/>
              </p:grpSpPr>
              <p:sp>
                <p:nvSpPr>
                  <p:cNvPr id="266" name="타원 265">
                    <a:extLst>
                      <a:ext uri="{FF2B5EF4-FFF2-40B4-BE49-F238E27FC236}">
                        <a16:creationId xmlns:a16="http://schemas.microsoft.com/office/drawing/2014/main" id="{A596EEC6-0784-46EC-BF3C-898D1D50D046}"/>
                      </a:ext>
                    </a:extLst>
                  </p:cNvPr>
                  <p:cNvSpPr/>
                  <p:nvPr/>
                </p:nvSpPr>
                <p:spPr>
                  <a:xfrm>
                    <a:off x="4819165" y="10636975"/>
                    <a:ext cx="432000" cy="432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67" name="그림 266">
                    <a:extLst>
                      <a:ext uri="{FF2B5EF4-FFF2-40B4-BE49-F238E27FC236}">
                        <a16:creationId xmlns:a16="http://schemas.microsoft.com/office/drawing/2014/main" id="{ED4EB29A-E939-49D8-9864-224259AB5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135" y="10624982"/>
                    <a:ext cx="439200" cy="439200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FAFC98E-4C4A-4310-9D9F-654C1B5C9840}"/>
                    </a:ext>
                  </a:extLst>
                </p:cNvPr>
                <p:cNvGrpSpPr/>
                <p:nvPr/>
              </p:nvGrpSpPr>
              <p:grpSpPr>
                <a:xfrm>
                  <a:off x="6241421" y="3099715"/>
                  <a:ext cx="432000" cy="432000"/>
                  <a:chOff x="-2235200" y="3022600"/>
                  <a:chExt cx="432000" cy="432000"/>
                </a:xfrm>
                <a:noFill/>
              </p:grpSpPr>
              <p:sp>
                <p:nvSpPr>
                  <p:cNvPr id="264" name="타원 263">
                    <a:extLst>
                      <a:ext uri="{FF2B5EF4-FFF2-40B4-BE49-F238E27FC236}">
                        <a16:creationId xmlns:a16="http://schemas.microsoft.com/office/drawing/2014/main" id="{EF403F37-D01C-4ACB-A681-92231D769100}"/>
                      </a:ext>
                    </a:extLst>
                  </p:cNvPr>
                  <p:cNvSpPr/>
                  <p:nvPr/>
                </p:nvSpPr>
                <p:spPr>
                  <a:xfrm>
                    <a:off x="-2235200" y="3022600"/>
                    <a:ext cx="432000" cy="4320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65" name="그림 264">
                    <a:extLst>
                      <a:ext uri="{FF2B5EF4-FFF2-40B4-BE49-F238E27FC236}">
                        <a16:creationId xmlns:a16="http://schemas.microsoft.com/office/drawing/2014/main" id="{7DFA46B5-8631-4839-80AC-1CE28CD048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165580" y="3086099"/>
                    <a:ext cx="309383" cy="309383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59" name="그룹 258"/>
                <p:cNvGrpSpPr/>
                <p:nvPr/>
              </p:nvGrpSpPr>
              <p:grpSpPr>
                <a:xfrm>
                  <a:off x="5935286" y="3104480"/>
                  <a:ext cx="432000" cy="432000"/>
                  <a:chOff x="6255869" y="7199163"/>
                  <a:chExt cx="432000" cy="432000"/>
                </a:xfrm>
              </p:grpSpPr>
              <p:sp>
                <p:nvSpPr>
                  <p:cNvPr id="262" name="타원 261">
                    <a:extLst>
                      <a:ext uri="{FF2B5EF4-FFF2-40B4-BE49-F238E27FC236}">
                        <a16:creationId xmlns:a16="http://schemas.microsoft.com/office/drawing/2014/main" id="{EF403F37-D01C-4ACB-A681-92231D769100}"/>
                      </a:ext>
                    </a:extLst>
                  </p:cNvPr>
                  <p:cNvSpPr/>
                  <p:nvPr/>
                </p:nvSpPr>
                <p:spPr>
                  <a:xfrm>
                    <a:off x="6255869" y="7199163"/>
                    <a:ext cx="432000" cy="432000"/>
                  </a:xfrm>
                  <a:prstGeom prst="ellipse">
                    <a:avLst/>
                  </a:prstGeom>
                  <a:solidFill>
                    <a:srgbClr val="FF66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pic>
                <p:nvPicPr>
                  <p:cNvPr id="263" name="그림 262">
                    <a:extLst>
                      <a:ext uri="{FF2B5EF4-FFF2-40B4-BE49-F238E27FC236}">
                        <a16:creationId xmlns:a16="http://schemas.microsoft.com/office/drawing/2014/main" id="{7DFA46B5-8631-4839-80AC-1CE28CD048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25489" y="7262662"/>
                    <a:ext cx="309383" cy="30938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60" name="직선 연결선 259"/>
                <p:cNvCxnSpPr/>
                <p:nvPr/>
              </p:nvCxnSpPr>
              <p:spPr>
                <a:xfrm>
                  <a:off x="0" y="3047249"/>
                  <a:ext cx="7143750" cy="0"/>
                </a:xfrm>
                <a:prstGeom prst="line">
                  <a:avLst/>
                </a:prstGeom>
                <a:ln w="38100" cap="rnd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직선 연결선 260"/>
                <p:cNvCxnSpPr/>
                <p:nvPr/>
              </p:nvCxnSpPr>
              <p:spPr>
                <a:xfrm>
                  <a:off x="0" y="3611793"/>
                  <a:ext cx="7143750" cy="0"/>
                </a:xfrm>
                <a:prstGeom prst="line">
                  <a:avLst/>
                </a:prstGeom>
                <a:ln w="38100" cap="rnd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9" name="타원 248">
                <a:extLst>
                  <a:ext uri="{FF2B5EF4-FFF2-40B4-BE49-F238E27FC236}">
                    <a16:creationId xmlns:a16="http://schemas.microsoft.com/office/drawing/2014/main" id="{7E347AFE-4334-4D0D-89C2-E33DFB46B432}"/>
                  </a:ext>
                </a:extLst>
              </p:cNvPr>
              <p:cNvSpPr/>
              <p:nvPr/>
            </p:nvSpPr>
            <p:spPr>
              <a:xfrm>
                <a:off x="804226" y="300803"/>
                <a:ext cx="354532" cy="3545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dirty="0"/>
                  <a:t>-</a:t>
                </a:r>
                <a:endParaRPr lang="ko-KR" altLang="en-US" sz="1200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3F6A06DF-709E-418E-A164-47FF58FF82A9}"/>
                  </a:ext>
                </a:extLst>
              </p:cNvPr>
              <p:cNvGrpSpPr/>
              <p:nvPr/>
            </p:nvGrpSpPr>
            <p:grpSpPr>
              <a:xfrm>
                <a:off x="2803350" y="2557393"/>
                <a:ext cx="876662" cy="283338"/>
                <a:chOff x="5153892" y="4662366"/>
                <a:chExt cx="942109" cy="304490"/>
              </a:xfrm>
            </p:grpSpPr>
            <p:sp>
              <p:nvSpPr>
                <p:cNvPr id="251" name="사각형: 둥근 모서리 19">
                  <a:extLst>
                    <a:ext uri="{FF2B5EF4-FFF2-40B4-BE49-F238E27FC236}">
                      <a16:creationId xmlns:a16="http://schemas.microsoft.com/office/drawing/2014/main" id="{1F5519B3-A3EE-439E-8503-37F634251E28}"/>
                    </a:ext>
                  </a:extLst>
                </p:cNvPr>
                <p:cNvSpPr/>
                <p:nvPr/>
              </p:nvSpPr>
              <p:spPr>
                <a:xfrm>
                  <a:off x="5153892" y="4662366"/>
                  <a:ext cx="942109" cy="304490"/>
                </a:xfrm>
                <a:prstGeom prst="roundRect">
                  <a:avLst/>
                </a:prstGeom>
                <a:gradFill>
                  <a:gsLst>
                    <a:gs pos="0">
                      <a:srgbClr val="D20000"/>
                    </a:gs>
                    <a:gs pos="100000">
                      <a:srgbClr val="BC0000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en-US" altLang="ko-KR" sz="1100" dirty="0"/>
                    <a:t>WATCH    </a:t>
                  </a:r>
                  <a:endParaRPr lang="ko-KR" altLang="en-US" sz="1100" dirty="0"/>
                </a:p>
              </p:txBody>
            </p:sp>
            <p:sp>
              <p:nvSpPr>
                <p:cNvPr id="252" name="이등변 삼각형 251">
                  <a:extLst>
                    <a:ext uri="{FF2B5EF4-FFF2-40B4-BE49-F238E27FC236}">
                      <a16:creationId xmlns:a16="http://schemas.microsoft.com/office/drawing/2014/main" id="{4E764DA9-176E-430D-BE9E-F9F2F2E2511E}"/>
                    </a:ext>
                  </a:extLst>
                </p:cNvPr>
                <p:cNvSpPr/>
                <p:nvPr/>
              </p:nvSpPr>
              <p:spPr>
                <a:xfrm rot="5400000">
                  <a:off x="5864089" y="4733582"/>
                  <a:ext cx="172334" cy="140124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</p:grpSp>
      </p:grpSp>
      <p:sp>
        <p:nvSpPr>
          <p:cNvPr id="275" name="설명선: 선 55">
            <a:extLst>
              <a:ext uri="{FF2B5EF4-FFF2-40B4-BE49-F238E27FC236}">
                <a16:creationId xmlns:a16="http://schemas.microsoft.com/office/drawing/2014/main" id="{E9FDD806-3E08-45D0-9FE9-F3D681AC65CE}"/>
              </a:ext>
            </a:extLst>
          </p:cNvPr>
          <p:cNvSpPr/>
          <p:nvPr/>
        </p:nvSpPr>
        <p:spPr>
          <a:xfrm>
            <a:off x="7521013" y="2074954"/>
            <a:ext cx="3399779" cy="816863"/>
          </a:xfrm>
          <a:prstGeom prst="borderCallout1">
            <a:avLst>
              <a:gd name="adj1" fmla="val 49694"/>
              <a:gd name="adj2" fmla="val -309"/>
              <a:gd name="adj3" fmla="val 80366"/>
              <a:gd name="adj4" fmla="val -24999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tag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로직과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동일하되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두줄 배치가 기본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76" name="설명선: 선 50">
            <a:extLst>
              <a:ext uri="{FF2B5EF4-FFF2-40B4-BE49-F238E27FC236}">
                <a16:creationId xmlns:a16="http://schemas.microsoft.com/office/drawing/2014/main" id="{FF24C331-8EEF-49EA-A56C-CF372FCAABB3}"/>
              </a:ext>
            </a:extLst>
          </p:cNvPr>
          <p:cNvSpPr/>
          <p:nvPr/>
        </p:nvSpPr>
        <p:spPr>
          <a:xfrm>
            <a:off x="-3777041" y="1548239"/>
            <a:ext cx="3399779" cy="733674"/>
          </a:xfrm>
          <a:prstGeom prst="borderCallout1">
            <a:avLst>
              <a:gd name="adj1" fmla="val 899"/>
              <a:gd name="adj2" fmla="val 85982"/>
              <a:gd name="adj3" fmla="val -102567"/>
              <a:gd name="adj4" fmla="val 144971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 제목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로직과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다르게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무조건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줄로 처리하고 제목이 일정 길이를 넘어가면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‘…’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으로 처리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9" name="설명선: 선 55">
            <a:extLst>
              <a:ext uri="{FF2B5EF4-FFF2-40B4-BE49-F238E27FC236}">
                <a16:creationId xmlns:a16="http://schemas.microsoft.com/office/drawing/2014/main" id="{E9FDD806-3E08-45D0-9FE9-F3D681AC65CE}"/>
              </a:ext>
            </a:extLst>
          </p:cNvPr>
          <p:cNvSpPr/>
          <p:nvPr/>
        </p:nvSpPr>
        <p:spPr>
          <a:xfrm>
            <a:off x="-3760443" y="2688857"/>
            <a:ext cx="3399779" cy="1067106"/>
          </a:xfrm>
          <a:prstGeom prst="borderCallout1">
            <a:avLst>
              <a:gd name="adj1" fmla="val 1708"/>
              <a:gd name="adj2" fmla="val 79842"/>
              <a:gd name="adj3" fmla="val -45598"/>
              <a:gd name="adj4" fmla="val 139604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해당 채널의 가장 조회수가 많은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동영상의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썸네일을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불러옴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썸네일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추출은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https://img.youtube.com/vi/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동영상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ID/maxresdefault.jpg).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썸네일이나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watch 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버튼을 클릭할 경우 해당 동영상으로 이동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6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204698" y="130628"/>
            <a:ext cx="6734355" cy="1472184"/>
            <a:chOff x="204698" y="3054096"/>
            <a:chExt cx="6734355" cy="1472184"/>
          </a:xfrm>
        </p:grpSpPr>
        <p:sp>
          <p:nvSpPr>
            <p:cNvPr id="4" name="직사각형 3"/>
            <p:cNvSpPr/>
            <p:nvPr/>
          </p:nvSpPr>
          <p:spPr>
            <a:xfrm>
              <a:off x="204698" y="3054096"/>
              <a:ext cx="6734355" cy="147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43434" y="3239454"/>
              <a:ext cx="1851481" cy="7325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ko-KR" altLang="en-US" sz="1800" dirty="0" smtClean="0">
                  <a:latin typeface="+mn-ea"/>
                  <a:ea typeface="+mn-ea"/>
                </a:rPr>
                <a:t>공대생 </a:t>
              </a:r>
              <a:r>
                <a:rPr lang="ko-KR" altLang="en-US" sz="1800" dirty="0" err="1" smtClean="0">
                  <a:latin typeface="+mn-ea"/>
                  <a:ea typeface="+mn-ea"/>
                </a:rPr>
                <a:t>변승주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구독자 </a:t>
              </a:r>
              <a:r>
                <a:rPr lang="en-US" altLang="ko-KR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164</a:t>
              </a: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867" y="3221166"/>
              <a:ext cx="2033694" cy="1143952"/>
            </a:xfrm>
            <a:prstGeom prst="rect">
              <a:avLst/>
            </a:prstGeom>
          </p:spPr>
        </p:pic>
        <p:grpSp>
          <p:nvGrpSpPr>
            <p:cNvPr id="45" name="그룹 44"/>
            <p:cNvGrpSpPr/>
            <p:nvPr/>
          </p:nvGrpSpPr>
          <p:grpSpPr>
            <a:xfrm>
              <a:off x="3416670" y="3934636"/>
              <a:ext cx="2446209" cy="419849"/>
              <a:chOff x="3578296" y="4019397"/>
              <a:chExt cx="2446209" cy="41984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623DC72-3861-43F1-88D9-9F7E7C8DB2E0}"/>
                  </a:ext>
                </a:extLst>
              </p:cNvPr>
              <p:cNvGrpSpPr/>
              <p:nvPr/>
            </p:nvGrpSpPr>
            <p:grpSpPr>
              <a:xfrm>
                <a:off x="3578296" y="4028260"/>
                <a:ext cx="405740" cy="404286"/>
                <a:chOff x="3453545" y="10634507"/>
                <a:chExt cx="436030" cy="434468"/>
              </a:xfrm>
              <a:no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D1C6FC-04CA-491D-95F9-73D11A47C0E2}"/>
                    </a:ext>
                  </a:extLst>
                </p:cNvPr>
                <p:cNvSpPr/>
                <p:nvPr/>
              </p:nvSpPr>
              <p:spPr>
                <a:xfrm>
                  <a:off x="34535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DE96EF53-E1A0-448C-A2A6-EE741605E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4371271-772F-4C15-9DC8-4CFB5DC2B2DA}"/>
                  </a:ext>
                </a:extLst>
              </p:cNvPr>
              <p:cNvGrpSpPr/>
              <p:nvPr/>
            </p:nvGrpSpPr>
            <p:grpSpPr>
              <a:xfrm>
                <a:off x="4088814" y="4028260"/>
                <a:ext cx="401990" cy="404286"/>
                <a:chOff x="4136355" y="10634507"/>
                <a:chExt cx="432000" cy="434468"/>
              </a:xfrm>
              <a:noFill/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C8AA0D-5F48-49B4-A7B4-7A7BEAD99E4E}"/>
                    </a:ext>
                  </a:extLst>
                </p:cNvPr>
                <p:cNvSpPr/>
                <p:nvPr/>
              </p:nvSpPr>
              <p:spPr>
                <a:xfrm>
                  <a:off x="413635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48411993-6438-4FD7-8EE7-F8B84F045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635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310F4BE-98A9-45C7-9D98-43553E560ED2}"/>
                  </a:ext>
                </a:extLst>
              </p:cNvPr>
              <p:cNvGrpSpPr/>
              <p:nvPr/>
            </p:nvGrpSpPr>
            <p:grpSpPr>
              <a:xfrm>
                <a:off x="5109049" y="4030557"/>
                <a:ext cx="408689" cy="408689"/>
                <a:chOff x="5493915" y="10636975"/>
                <a:chExt cx="439200" cy="439200"/>
              </a:xfrm>
              <a:noFill/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EE85210-AD4F-4D90-91DA-D27879E365AA}"/>
                    </a:ext>
                  </a:extLst>
                </p:cNvPr>
                <p:cNvSpPr/>
                <p:nvPr/>
              </p:nvSpPr>
              <p:spPr>
                <a:xfrm>
                  <a:off x="54979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E5A91D1C-3A9C-4B30-BE59-3B2F0C0A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915" y="10636975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4D92952-B8E9-4398-89B7-CB11BADC9D0D}"/>
                  </a:ext>
                </a:extLst>
              </p:cNvPr>
              <p:cNvGrpSpPr/>
              <p:nvPr/>
            </p:nvGrpSpPr>
            <p:grpSpPr>
              <a:xfrm>
                <a:off x="4595582" y="4019397"/>
                <a:ext cx="408689" cy="413149"/>
                <a:chOff x="4815135" y="10624982"/>
                <a:chExt cx="439200" cy="443993"/>
              </a:xfrm>
              <a:noFill/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596EEC6-0784-46EC-BF3C-898D1D50D046}"/>
                    </a:ext>
                  </a:extLst>
                </p:cNvPr>
                <p:cNvSpPr/>
                <p:nvPr/>
              </p:nvSpPr>
              <p:spPr>
                <a:xfrm>
                  <a:off x="481916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ED4EB29A-E939-49D8-9864-224259AB5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135" y="10624982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9" name="그룹 18"/>
              <p:cNvGrpSpPr/>
              <p:nvPr/>
            </p:nvGrpSpPr>
            <p:grpSpPr>
              <a:xfrm>
                <a:off x="5622515" y="4028260"/>
                <a:ext cx="401990" cy="401990"/>
                <a:chOff x="6255869" y="7199163"/>
                <a:chExt cx="432000" cy="432000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6255869" y="7199163"/>
                  <a:ext cx="432000" cy="432000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5489" y="7262662"/>
                  <a:ext cx="309383" cy="3093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33"/>
            <p:cNvGrpSpPr/>
            <p:nvPr/>
          </p:nvGrpSpPr>
          <p:grpSpPr>
            <a:xfrm>
              <a:off x="408326" y="3389680"/>
              <a:ext cx="750432" cy="791021"/>
              <a:chOff x="408326" y="300803"/>
              <a:chExt cx="750432" cy="79102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1B10C9-51C0-40E1-8F25-E49FDF79BA19}"/>
                  </a:ext>
                </a:extLst>
              </p:cNvPr>
              <p:cNvSpPr txBox="1"/>
              <p:nvPr/>
            </p:nvSpPr>
            <p:spPr>
              <a:xfrm>
                <a:off x="408326" y="322383"/>
                <a:ext cx="676788" cy="76944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 smtClean="0"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4</a:t>
                </a:r>
                <a:r>
                  <a:rPr lang="en-US" altLang="ko-KR" sz="4400" dirty="0" smtClean="0">
                    <a:solidFill>
                      <a:srgbClr val="04D9A9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rPr>
                  <a:t> </a:t>
                </a:r>
                <a:endParaRPr lang="ko-KR" altLang="en-US" sz="1600" dirty="0"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E347AFE-4334-4D0D-89C2-E33DFB46B432}"/>
                  </a:ext>
                </a:extLst>
              </p:cNvPr>
              <p:cNvSpPr/>
              <p:nvPr/>
            </p:nvSpPr>
            <p:spPr>
              <a:xfrm>
                <a:off x="804226" y="300803"/>
                <a:ext cx="354532" cy="354532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dirty="0" smtClean="0"/>
                  <a:t>New</a:t>
                </a:r>
                <a:endParaRPr lang="ko-KR" altLang="en-US" sz="10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F6A06DF-709E-418E-A164-47FF58FF82A9}"/>
                </a:ext>
              </a:extLst>
            </p:cNvPr>
            <p:cNvGrpSpPr/>
            <p:nvPr/>
          </p:nvGrpSpPr>
          <p:grpSpPr>
            <a:xfrm>
              <a:off x="2692730" y="4136837"/>
              <a:ext cx="583906" cy="188719"/>
              <a:chOff x="9458140" y="4662366"/>
              <a:chExt cx="942109" cy="304490"/>
            </a:xfrm>
          </p:grpSpPr>
          <p:sp>
            <p:nvSpPr>
              <p:cNvPr id="38" name="사각형: 둥근 모서리 19">
                <a:extLst>
                  <a:ext uri="{FF2B5EF4-FFF2-40B4-BE49-F238E27FC236}">
                    <a16:creationId xmlns:a16="http://schemas.microsoft.com/office/drawing/2014/main" id="{1F5519B3-A3EE-439E-8503-37F634251E28}"/>
                  </a:ext>
                </a:extLst>
              </p:cNvPr>
              <p:cNvSpPr/>
              <p:nvPr/>
            </p:nvSpPr>
            <p:spPr>
              <a:xfrm>
                <a:off x="9458140" y="4662366"/>
                <a:ext cx="942109" cy="304490"/>
              </a:xfrm>
              <a:prstGeom prst="roundRect">
                <a:avLst/>
              </a:prstGeom>
              <a:gradFill>
                <a:gsLst>
                  <a:gs pos="0">
                    <a:srgbClr val="D20000"/>
                  </a:gs>
                  <a:gs pos="100000">
                    <a:srgbClr val="BC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700" dirty="0"/>
                  <a:t>WATCH    </a:t>
                </a:r>
                <a:endParaRPr lang="ko-KR" altLang="en-US" sz="700" dirty="0"/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4E764DA9-176E-430D-BE9E-F9F2F2E2511E}"/>
                  </a:ext>
                </a:extLst>
              </p:cNvPr>
              <p:cNvSpPr/>
              <p:nvPr/>
            </p:nvSpPr>
            <p:spPr>
              <a:xfrm rot="5400000">
                <a:off x="10168337" y="4733582"/>
                <a:ext cx="172333" cy="1401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204698" y="1763485"/>
            <a:ext cx="6734355" cy="14721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343434" y="1948843"/>
            <a:ext cx="3595619" cy="73250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dirty="0" smtClean="0">
                <a:latin typeface="+mn-ea"/>
                <a:ea typeface="+mn-ea"/>
              </a:rPr>
              <a:t>The World of Dave</a:t>
            </a:r>
            <a:r>
              <a:rPr lang="ko-KR" altLang="en-US" sz="1800" dirty="0" err="1" smtClean="0">
                <a:latin typeface="+mn-ea"/>
                <a:ea typeface="+mn-ea"/>
              </a:rPr>
              <a:t>데이브</a:t>
            </a:r>
            <a:endParaRPr lang="en-US" altLang="ko-KR" sz="1400" dirty="0" smtClean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구독자 </a:t>
            </a:r>
            <a:r>
              <a:rPr lang="en-US" altLang="ko-KR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159</a:t>
            </a: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8" y="1930555"/>
            <a:ext cx="2033692" cy="1143952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3416670" y="2644025"/>
            <a:ext cx="2446209" cy="419849"/>
            <a:chOff x="3578296" y="4019397"/>
            <a:chExt cx="2446209" cy="41984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578296" y="4028260"/>
              <a:ext cx="405740" cy="404286"/>
              <a:chOff x="3453545" y="10634507"/>
              <a:chExt cx="436030" cy="434468"/>
            </a:xfrm>
            <a:noFill/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088814" y="4028260"/>
              <a:ext cx="401990" cy="404286"/>
              <a:chOff x="4136355" y="10634507"/>
              <a:chExt cx="432000" cy="434468"/>
            </a:xfrm>
            <a:noFill/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109049" y="4030557"/>
              <a:ext cx="408689" cy="408689"/>
              <a:chOff x="5493915" y="10636975"/>
              <a:chExt cx="439200" cy="439200"/>
            </a:xfrm>
            <a:noFill/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595582" y="4019397"/>
              <a:ext cx="408689" cy="413149"/>
              <a:chOff x="4815135" y="10624982"/>
              <a:chExt cx="439200" cy="443993"/>
            </a:xfrm>
            <a:noFill/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5622515" y="4028260"/>
              <a:ext cx="401990" cy="401990"/>
              <a:chOff x="6255869" y="7199163"/>
              <a:chExt cx="432000" cy="4320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6255869" y="7199163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489" y="7262662"/>
                <a:ext cx="309383" cy="309383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/>
          <p:cNvGrpSpPr/>
          <p:nvPr/>
        </p:nvGrpSpPr>
        <p:grpSpPr>
          <a:xfrm>
            <a:off x="408326" y="2099069"/>
            <a:ext cx="750432" cy="791021"/>
            <a:chOff x="408326" y="300803"/>
            <a:chExt cx="750432" cy="79102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1B10C9-51C0-40E1-8F25-E49FDF79BA19}"/>
                </a:ext>
              </a:extLst>
            </p:cNvPr>
            <p:cNvSpPr txBox="1"/>
            <p:nvPr/>
          </p:nvSpPr>
          <p:spPr>
            <a:xfrm>
              <a:off x="408326" y="322383"/>
              <a:ext cx="676788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5</a:t>
              </a:r>
              <a:r>
                <a:rPr lang="en-US" altLang="ko-KR" sz="4400" dirty="0" smtClean="0">
                  <a:solidFill>
                    <a:srgbClr val="04D9A9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ko-KR" altLang="en-US" sz="16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E347AFE-4334-4D0D-89C2-E33DFB46B432}"/>
                </a:ext>
              </a:extLst>
            </p:cNvPr>
            <p:cNvSpPr/>
            <p:nvPr/>
          </p:nvSpPr>
          <p:spPr>
            <a:xfrm>
              <a:off x="804226" y="300803"/>
              <a:ext cx="354532" cy="354532"/>
            </a:xfrm>
            <a:prstGeom prst="ellipse">
              <a:avLst/>
            </a:prstGeom>
            <a:solidFill>
              <a:srgbClr val="04D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/>
                <a:t>1</a:t>
              </a:r>
              <a:r>
                <a:rPr lang="ko-KR" altLang="en-US" sz="1000" dirty="0" smtClean="0"/>
                <a:t>↓</a:t>
              </a:r>
              <a:endParaRPr lang="ko-KR" altLang="en-US" sz="10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F6A06DF-709E-418E-A164-47FF58FF82A9}"/>
              </a:ext>
            </a:extLst>
          </p:cNvPr>
          <p:cNvGrpSpPr/>
          <p:nvPr/>
        </p:nvGrpSpPr>
        <p:grpSpPr>
          <a:xfrm>
            <a:off x="2692730" y="2846226"/>
            <a:ext cx="583906" cy="188719"/>
            <a:chOff x="9458140" y="4662366"/>
            <a:chExt cx="942109" cy="304490"/>
          </a:xfrm>
        </p:grpSpPr>
        <p:sp>
          <p:nvSpPr>
            <p:cNvPr id="54" name="사각형: 둥근 모서리 19">
              <a:extLst>
                <a:ext uri="{FF2B5EF4-FFF2-40B4-BE49-F238E27FC236}">
                  <a16:creationId xmlns:a16="http://schemas.microsoft.com/office/drawing/2014/main" id="{1F5519B3-A3EE-439E-8503-37F634251E28}"/>
                </a:ext>
              </a:extLst>
            </p:cNvPr>
            <p:cNvSpPr/>
            <p:nvPr/>
          </p:nvSpPr>
          <p:spPr>
            <a:xfrm>
              <a:off x="9458140" y="4662366"/>
              <a:ext cx="942109" cy="304490"/>
            </a:xfrm>
            <a:prstGeom prst="roundRect">
              <a:avLst/>
            </a:prstGeom>
            <a:gradFill>
              <a:gsLst>
                <a:gs pos="0">
                  <a:srgbClr val="D20000"/>
                </a:gs>
                <a:gs pos="100000">
                  <a:srgbClr val="BC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700" dirty="0"/>
                <a:t>WATCH    </a:t>
              </a:r>
              <a:endParaRPr lang="ko-KR" altLang="en-US" sz="700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4E764DA9-176E-430D-BE9E-F9F2F2E2511E}"/>
                </a:ext>
              </a:extLst>
            </p:cNvPr>
            <p:cNvSpPr/>
            <p:nvPr/>
          </p:nvSpPr>
          <p:spPr>
            <a:xfrm rot="5400000">
              <a:off x="10168337" y="4733582"/>
              <a:ext cx="172333" cy="1401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04698" y="3396342"/>
            <a:ext cx="6734355" cy="14721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3343434" y="3581700"/>
            <a:ext cx="3386550" cy="73250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800" dirty="0">
                <a:latin typeface="+mn-ea"/>
                <a:ea typeface="+mn-ea"/>
              </a:rPr>
              <a:t>창현거리노래방 </a:t>
            </a:r>
            <a:r>
              <a:rPr lang="ko-KR" altLang="en-US" sz="1800" dirty="0" err="1">
                <a:latin typeface="+mn-ea"/>
                <a:ea typeface="+mn-ea"/>
              </a:rPr>
              <a:t>쏭카페</a:t>
            </a:r>
            <a:r>
              <a:rPr lang="en-US" altLang="ko-KR" sz="1800" dirty="0" smtClean="0">
                <a:latin typeface="+mn-ea"/>
                <a:ea typeface="+mn-ea"/>
              </a:rPr>
              <a:t>KPOP…</a:t>
            </a:r>
            <a:endParaRPr lang="en-US" altLang="ko-KR" sz="1400" dirty="0" smtClean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구독자 </a:t>
            </a:r>
            <a:r>
              <a:rPr lang="en-US" altLang="ko-KR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147</a:t>
            </a: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8" y="3563412"/>
            <a:ext cx="2033692" cy="1143952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3416670" y="4276882"/>
            <a:ext cx="2446209" cy="419849"/>
            <a:chOff x="3578296" y="4019397"/>
            <a:chExt cx="2446209" cy="41984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578296" y="4028260"/>
              <a:ext cx="405740" cy="404286"/>
              <a:chOff x="3453545" y="10634507"/>
              <a:chExt cx="436030" cy="434468"/>
            </a:xfrm>
            <a:noFill/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088814" y="4028260"/>
              <a:ext cx="401990" cy="404286"/>
              <a:chOff x="4136355" y="10634507"/>
              <a:chExt cx="432000" cy="434468"/>
            </a:xfrm>
            <a:noFill/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109049" y="4030557"/>
              <a:ext cx="408689" cy="408689"/>
              <a:chOff x="5493915" y="10636975"/>
              <a:chExt cx="439200" cy="439200"/>
            </a:xfrm>
            <a:noFill/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595582" y="4019397"/>
              <a:ext cx="408689" cy="413149"/>
              <a:chOff x="4815135" y="10624982"/>
              <a:chExt cx="439200" cy="443993"/>
            </a:xfrm>
            <a:noFill/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5622515" y="4028260"/>
              <a:ext cx="401990" cy="401990"/>
              <a:chOff x="6255869" y="7199163"/>
              <a:chExt cx="432000" cy="432000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6255869" y="7199163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489" y="7262662"/>
                <a:ext cx="309383" cy="309383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/>
          <p:cNvGrpSpPr/>
          <p:nvPr/>
        </p:nvGrpSpPr>
        <p:grpSpPr>
          <a:xfrm>
            <a:off x="408326" y="3731926"/>
            <a:ext cx="750432" cy="791021"/>
            <a:chOff x="408326" y="300803"/>
            <a:chExt cx="750432" cy="79102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1B10C9-51C0-40E1-8F25-E49FDF79BA19}"/>
                </a:ext>
              </a:extLst>
            </p:cNvPr>
            <p:cNvSpPr txBox="1"/>
            <p:nvPr/>
          </p:nvSpPr>
          <p:spPr>
            <a:xfrm>
              <a:off x="408326" y="322383"/>
              <a:ext cx="676788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6</a:t>
              </a:r>
              <a:r>
                <a:rPr lang="en-US" altLang="ko-KR" sz="4400" dirty="0" smtClean="0">
                  <a:solidFill>
                    <a:srgbClr val="04D9A9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ko-KR" altLang="en-US" sz="16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E347AFE-4334-4D0D-89C2-E33DFB46B432}"/>
                </a:ext>
              </a:extLst>
            </p:cNvPr>
            <p:cNvSpPr/>
            <p:nvPr/>
          </p:nvSpPr>
          <p:spPr>
            <a:xfrm>
              <a:off x="804226" y="300803"/>
              <a:ext cx="354532" cy="35453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/>
                <a:t>1</a:t>
              </a:r>
              <a:r>
                <a:rPr lang="ko-KR" altLang="en-US" sz="1000" dirty="0" smtClean="0"/>
                <a:t>↑</a:t>
              </a:r>
              <a:endParaRPr lang="ko-KR" altLang="en-US" sz="100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F6A06DF-709E-418E-A164-47FF58FF82A9}"/>
              </a:ext>
            </a:extLst>
          </p:cNvPr>
          <p:cNvGrpSpPr/>
          <p:nvPr/>
        </p:nvGrpSpPr>
        <p:grpSpPr>
          <a:xfrm>
            <a:off x="2692730" y="4479083"/>
            <a:ext cx="583906" cy="188719"/>
            <a:chOff x="9458140" y="4662366"/>
            <a:chExt cx="942109" cy="304490"/>
          </a:xfrm>
        </p:grpSpPr>
        <p:sp>
          <p:nvSpPr>
            <p:cNvPr id="80" name="사각형: 둥근 모서리 19">
              <a:extLst>
                <a:ext uri="{FF2B5EF4-FFF2-40B4-BE49-F238E27FC236}">
                  <a16:creationId xmlns:a16="http://schemas.microsoft.com/office/drawing/2014/main" id="{1F5519B3-A3EE-439E-8503-37F634251E28}"/>
                </a:ext>
              </a:extLst>
            </p:cNvPr>
            <p:cNvSpPr/>
            <p:nvPr/>
          </p:nvSpPr>
          <p:spPr>
            <a:xfrm>
              <a:off x="9458140" y="4662366"/>
              <a:ext cx="942109" cy="304490"/>
            </a:xfrm>
            <a:prstGeom prst="roundRect">
              <a:avLst/>
            </a:prstGeom>
            <a:gradFill>
              <a:gsLst>
                <a:gs pos="0">
                  <a:srgbClr val="D20000"/>
                </a:gs>
                <a:gs pos="100000">
                  <a:srgbClr val="BC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700" dirty="0"/>
                <a:t>WATCH    </a:t>
              </a:r>
              <a:endParaRPr lang="ko-KR" altLang="en-US" sz="700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4E764DA9-176E-430D-BE9E-F9F2F2E2511E}"/>
                </a:ext>
              </a:extLst>
            </p:cNvPr>
            <p:cNvSpPr/>
            <p:nvPr/>
          </p:nvSpPr>
          <p:spPr>
            <a:xfrm rot="5400000">
              <a:off x="10168337" y="4733582"/>
              <a:ext cx="172333" cy="1401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8580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8229976"/>
            <a:ext cx="7143750" cy="44763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66C2-5441-4AFC-8F65-CDFBAD17E1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1" y="199237"/>
            <a:ext cx="699849" cy="6998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FADB3C-0BAD-417D-B968-F181E4DB9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4"/>
          <a:stretch/>
        </p:blipFill>
        <p:spPr>
          <a:xfrm>
            <a:off x="0" y="1928343"/>
            <a:ext cx="7143750" cy="64295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77D560-B059-48BA-AABD-99B4002D7719}"/>
              </a:ext>
            </a:extLst>
          </p:cNvPr>
          <p:cNvSpPr/>
          <p:nvPr/>
        </p:nvSpPr>
        <p:spPr>
          <a:xfrm>
            <a:off x="0" y="1928344"/>
            <a:ext cx="7143750" cy="642959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2B6E0FD-82DF-4720-B5A0-1139CD0D5341}"/>
              </a:ext>
            </a:extLst>
          </p:cNvPr>
          <p:cNvGrpSpPr/>
          <p:nvPr/>
        </p:nvGrpSpPr>
        <p:grpSpPr>
          <a:xfrm>
            <a:off x="2419380" y="81571"/>
            <a:ext cx="2304990" cy="1066372"/>
            <a:chOff x="2419380" y="273126"/>
            <a:chExt cx="2304990" cy="10663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D0B52-3AC2-4CBB-9524-A2A7E71D200D}"/>
                </a:ext>
              </a:extLst>
            </p:cNvPr>
            <p:cNvSpPr txBox="1"/>
            <p:nvPr/>
          </p:nvSpPr>
          <p:spPr>
            <a:xfrm>
              <a:off x="2419380" y="877833"/>
              <a:ext cx="2304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latin typeface="+mj-lt"/>
                  <a:cs typeface="Calibri" panose="020F0502020204030204" pitchFamily="34" charset="0"/>
                </a:rPr>
                <a:t>Youtube</a:t>
              </a:r>
              <a:r>
                <a:rPr lang="en-US" altLang="ko-KR" sz="2400" b="1" dirty="0">
                  <a:latin typeface="+mj-lt"/>
                  <a:cs typeface="Calibri" panose="020F0502020204030204" pitchFamily="34" charset="0"/>
                </a:rPr>
                <a:t> Chart</a:t>
              </a:r>
              <a:endParaRPr lang="ko-KR" altLang="en-US" sz="2400" b="1" dirty="0"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8A0D91C-EEE7-4B35-AD24-FDEA7983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50" y="273126"/>
              <a:ext cx="699850" cy="6998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4406BD-0965-4B57-8A9E-430B5E17C2C2}"/>
              </a:ext>
            </a:extLst>
          </p:cNvPr>
          <p:cNvSpPr txBox="1"/>
          <p:nvPr/>
        </p:nvSpPr>
        <p:spPr>
          <a:xfrm>
            <a:off x="387965" y="1965983"/>
            <a:ext cx="63678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HOT 100 YOUTUBE VIDEOS</a:t>
            </a:r>
            <a:endParaRPr lang="en-US" altLang="ko-KR" sz="6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집계기준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2018.08.01-2018.08.07</a:t>
            </a:r>
            <a:endParaRPr lang="ko-KR" altLang="en-US" sz="2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" y="163405"/>
            <a:ext cx="496635" cy="56301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4925AF-4949-442F-AFFA-7FE95D3A1686}"/>
              </a:ext>
            </a:extLst>
          </p:cNvPr>
          <p:cNvSpPr/>
          <p:nvPr/>
        </p:nvSpPr>
        <p:spPr>
          <a:xfrm>
            <a:off x="148995" y="1318335"/>
            <a:ext cx="2236052" cy="4396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 err="1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유튜버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9061D3-6DF6-4D3A-B2E0-0C65DD9DEBA5}"/>
              </a:ext>
            </a:extLst>
          </p:cNvPr>
          <p:cNvSpPr/>
          <p:nvPr/>
        </p:nvSpPr>
        <p:spPr>
          <a:xfrm>
            <a:off x="2453850" y="1318335"/>
            <a:ext cx="2236052" cy="4396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 smtClean="0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채널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  <a:cs typeface="Calibri" panose="020F0502020204030204" pitchFamily="34" charset="0"/>
            </a:endParaRPr>
          </a:p>
        </p:txBody>
      </p:sp>
      <p:sp>
        <p:nvSpPr>
          <p:cNvPr id="66" name="사각형: 둥근 모서리 5">
            <a:extLst>
              <a:ext uri="{FF2B5EF4-FFF2-40B4-BE49-F238E27FC236}">
                <a16:creationId xmlns:a16="http://schemas.microsoft.com/office/drawing/2014/main" id="{1D9061D3-6DF6-4D3A-B2E0-0C65DD9DEBA5}"/>
              </a:ext>
            </a:extLst>
          </p:cNvPr>
          <p:cNvSpPr/>
          <p:nvPr/>
        </p:nvSpPr>
        <p:spPr>
          <a:xfrm>
            <a:off x="4758704" y="1318335"/>
            <a:ext cx="2236052" cy="439616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  <a:cs typeface="Calibri" panose="020F0502020204030204" pitchFamily="34" charset="0"/>
              </a:rPr>
              <a:t>인기 영상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04698" y="3351214"/>
            <a:ext cx="6734355" cy="14721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343434" y="3582292"/>
            <a:ext cx="3386550" cy="6524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Samsung Galaxy Tab S4: Official </a:t>
            </a:r>
            <a:r>
              <a:rPr lang="en-US" altLang="ko-KR" sz="1400" dirty="0" err="1" smtClean="0">
                <a:latin typeface="+mj-ea"/>
                <a:ea typeface="+mj-ea"/>
              </a:rPr>
              <a:t>Int</a:t>
            </a:r>
            <a:r>
              <a:rPr lang="en-US" altLang="ko-KR" sz="1400" dirty="0" smtClean="0">
                <a:latin typeface="+mj-ea"/>
                <a:ea typeface="+mj-ea"/>
              </a:rPr>
              <a:t>…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조회수 </a:t>
            </a:r>
            <a:r>
              <a:rPr lang="en-US" altLang="ko-KR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1015</a:t>
            </a: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8" y="3518284"/>
            <a:ext cx="2033692" cy="114395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3416670" y="4231754"/>
            <a:ext cx="2446209" cy="419849"/>
            <a:chOff x="3578296" y="4019397"/>
            <a:chExt cx="2446209" cy="419849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578296" y="4028260"/>
              <a:ext cx="405740" cy="404286"/>
              <a:chOff x="3453545" y="10634507"/>
              <a:chExt cx="436030" cy="434468"/>
            </a:xfrm>
            <a:noFill/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088814" y="4028260"/>
              <a:ext cx="401990" cy="404286"/>
              <a:chOff x="4136355" y="10634507"/>
              <a:chExt cx="432000" cy="434468"/>
            </a:xfrm>
            <a:noFill/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109049" y="4030557"/>
              <a:ext cx="408689" cy="408689"/>
              <a:chOff x="5493915" y="10636975"/>
              <a:chExt cx="439200" cy="439200"/>
            </a:xfrm>
            <a:noFill/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595582" y="4019397"/>
              <a:ext cx="408689" cy="413149"/>
              <a:chOff x="4815135" y="10624982"/>
              <a:chExt cx="439200" cy="443993"/>
            </a:xfrm>
            <a:noFill/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1" name="그룹 100"/>
            <p:cNvGrpSpPr/>
            <p:nvPr/>
          </p:nvGrpSpPr>
          <p:grpSpPr>
            <a:xfrm>
              <a:off x="5622515" y="4028260"/>
              <a:ext cx="401990" cy="401990"/>
              <a:chOff x="6255869" y="7199163"/>
              <a:chExt cx="432000" cy="432000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6255869" y="7199163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489" y="7262662"/>
                <a:ext cx="309383" cy="309383"/>
              </a:xfrm>
              <a:prstGeom prst="rect">
                <a:avLst/>
              </a:prstGeom>
            </p:spPr>
          </p:pic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11B10C9-51C0-40E1-8F25-E49FDF79BA19}"/>
              </a:ext>
            </a:extLst>
          </p:cNvPr>
          <p:cNvSpPr txBox="1"/>
          <p:nvPr/>
        </p:nvSpPr>
        <p:spPr>
          <a:xfrm>
            <a:off x="504578" y="3676294"/>
            <a:ext cx="676788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1</a:t>
            </a:r>
            <a:r>
              <a:rPr lang="en-US" altLang="ko-KR" sz="4400" dirty="0" smtClean="0">
                <a:solidFill>
                  <a:srgbClr val="04D9A9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endParaRPr lang="ko-KR" altLang="en-US" sz="16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F6A06DF-709E-418E-A164-47FF58FF82A9}"/>
              </a:ext>
            </a:extLst>
          </p:cNvPr>
          <p:cNvGrpSpPr/>
          <p:nvPr/>
        </p:nvGrpSpPr>
        <p:grpSpPr>
          <a:xfrm>
            <a:off x="2692730" y="4433955"/>
            <a:ext cx="583906" cy="188719"/>
            <a:chOff x="9458140" y="4662366"/>
            <a:chExt cx="942109" cy="304490"/>
          </a:xfrm>
        </p:grpSpPr>
        <p:sp>
          <p:nvSpPr>
            <p:cNvPr id="93" name="사각형: 둥근 모서리 19">
              <a:extLst>
                <a:ext uri="{FF2B5EF4-FFF2-40B4-BE49-F238E27FC236}">
                  <a16:creationId xmlns:a16="http://schemas.microsoft.com/office/drawing/2014/main" id="{1F5519B3-A3EE-439E-8503-37F634251E28}"/>
                </a:ext>
              </a:extLst>
            </p:cNvPr>
            <p:cNvSpPr/>
            <p:nvPr/>
          </p:nvSpPr>
          <p:spPr>
            <a:xfrm>
              <a:off x="9458140" y="4662366"/>
              <a:ext cx="942109" cy="304490"/>
            </a:xfrm>
            <a:prstGeom prst="roundRect">
              <a:avLst/>
            </a:prstGeom>
            <a:gradFill>
              <a:gsLst>
                <a:gs pos="0">
                  <a:srgbClr val="D20000"/>
                </a:gs>
                <a:gs pos="100000">
                  <a:srgbClr val="BC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700" dirty="0"/>
                <a:t>WATCH    </a:t>
              </a:r>
              <a:endParaRPr lang="ko-KR" altLang="en-US" sz="700" dirty="0"/>
            </a:p>
          </p:txBody>
        </p:sp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4E764DA9-176E-430D-BE9E-F9F2F2E2511E}"/>
                </a:ext>
              </a:extLst>
            </p:cNvPr>
            <p:cNvSpPr/>
            <p:nvPr/>
          </p:nvSpPr>
          <p:spPr>
            <a:xfrm rot="5400000">
              <a:off x="10168337" y="4733582"/>
              <a:ext cx="172333" cy="1401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204698" y="4984071"/>
            <a:ext cx="6734355" cy="14721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3343434" y="5224293"/>
            <a:ext cx="3595619" cy="6524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400" dirty="0">
                <a:latin typeface="+mj-lt"/>
                <a:ea typeface="+mn-ea"/>
              </a:rPr>
              <a:t>[SK</a:t>
            </a:r>
            <a:r>
              <a:rPr lang="ko-KR" altLang="en-US" sz="1400" dirty="0">
                <a:latin typeface="+mj-lt"/>
                <a:ea typeface="+mn-ea"/>
              </a:rPr>
              <a:t>텔레콤</a:t>
            </a:r>
            <a:r>
              <a:rPr lang="en-US" altLang="ko-KR" sz="1400" dirty="0">
                <a:latin typeface="+mj-lt"/>
                <a:ea typeface="+mn-ea"/>
              </a:rPr>
              <a:t>] </a:t>
            </a:r>
            <a:r>
              <a:rPr lang="ko-KR" altLang="en-US" sz="1400" dirty="0" smtClean="0">
                <a:latin typeface="+mj-lt"/>
                <a:ea typeface="+mn-ea"/>
              </a:rPr>
              <a:t>가족과 </a:t>
            </a:r>
            <a:r>
              <a:rPr lang="ko-KR" altLang="en-US" sz="1400" dirty="0">
                <a:latin typeface="+mj-lt"/>
                <a:ea typeface="+mn-ea"/>
              </a:rPr>
              <a:t>함께 </a:t>
            </a:r>
            <a:r>
              <a:rPr lang="ko-KR" altLang="en-US" sz="1400" dirty="0" smtClean="0">
                <a:latin typeface="+mj-lt"/>
                <a:ea typeface="+mn-ea"/>
              </a:rPr>
              <a:t>쓰는 데이터까지 넉</a:t>
            </a:r>
            <a:r>
              <a:rPr lang="en-US" altLang="ko-KR" sz="1400" dirty="0" smtClean="0">
                <a:latin typeface="+mj-lt"/>
                <a:ea typeface="+mn-ea"/>
              </a:rPr>
              <a:t>…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조회수 </a:t>
            </a:r>
            <a:r>
              <a:rPr lang="en-US" altLang="ko-KR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467</a:t>
            </a: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8" y="5151141"/>
            <a:ext cx="2033692" cy="1143951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3416670" y="5864611"/>
            <a:ext cx="2446209" cy="419849"/>
            <a:chOff x="3578296" y="4019397"/>
            <a:chExt cx="2446209" cy="41984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578296" y="4028260"/>
              <a:ext cx="405740" cy="404286"/>
              <a:chOff x="3453545" y="10634507"/>
              <a:chExt cx="436030" cy="434468"/>
            </a:xfrm>
            <a:noFill/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088814" y="4028260"/>
              <a:ext cx="401990" cy="404286"/>
              <a:chOff x="4136355" y="10634507"/>
              <a:chExt cx="432000" cy="434468"/>
            </a:xfrm>
            <a:noFill/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109049" y="4030557"/>
              <a:ext cx="408689" cy="408689"/>
              <a:chOff x="5493915" y="10636975"/>
              <a:chExt cx="439200" cy="439200"/>
            </a:xfrm>
            <a:noFill/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595582" y="4019397"/>
              <a:ext cx="408689" cy="413149"/>
              <a:chOff x="4815135" y="10624982"/>
              <a:chExt cx="439200" cy="443993"/>
            </a:xfrm>
            <a:noFill/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20" name="그룹 119"/>
            <p:cNvGrpSpPr/>
            <p:nvPr/>
          </p:nvGrpSpPr>
          <p:grpSpPr>
            <a:xfrm>
              <a:off x="5622515" y="4028260"/>
              <a:ext cx="401990" cy="401990"/>
              <a:chOff x="6255869" y="7199163"/>
              <a:chExt cx="432000" cy="432000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6255869" y="7199163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489" y="7262662"/>
                <a:ext cx="309383" cy="309383"/>
              </a:xfrm>
              <a:prstGeom prst="rect">
                <a:avLst/>
              </a:prstGeom>
            </p:spPr>
          </p:pic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11B10C9-51C0-40E1-8F25-E49FDF79BA19}"/>
              </a:ext>
            </a:extLst>
          </p:cNvPr>
          <p:cNvSpPr txBox="1"/>
          <p:nvPr/>
        </p:nvSpPr>
        <p:spPr>
          <a:xfrm>
            <a:off x="488536" y="5325193"/>
            <a:ext cx="676788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2</a:t>
            </a:r>
            <a:r>
              <a:rPr lang="en-US" altLang="ko-KR" sz="4400" dirty="0" smtClean="0">
                <a:solidFill>
                  <a:srgbClr val="04D9A9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endParaRPr lang="ko-KR" altLang="en-US" sz="16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F6A06DF-709E-418E-A164-47FF58FF82A9}"/>
              </a:ext>
            </a:extLst>
          </p:cNvPr>
          <p:cNvGrpSpPr/>
          <p:nvPr/>
        </p:nvGrpSpPr>
        <p:grpSpPr>
          <a:xfrm>
            <a:off x="2692730" y="6066812"/>
            <a:ext cx="583906" cy="188719"/>
            <a:chOff x="9458140" y="4662366"/>
            <a:chExt cx="942109" cy="304490"/>
          </a:xfrm>
        </p:grpSpPr>
        <p:sp>
          <p:nvSpPr>
            <p:cNvPr id="135" name="사각형: 둥근 모서리 19">
              <a:extLst>
                <a:ext uri="{FF2B5EF4-FFF2-40B4-BE49-F238E27FC236}">
                  <a16:creationId xmlns:a16="http://schemas.microsoft.com/office/drawing/2014/main" id="{1F5519B3-A3EE-439E-8503-37F634251E28}"/>
                </a:ext>
              </a:extLst>
            </p:cNvPr>
            <p:cNvSpPr/>
            <p:nvPr/>
          </p:nvSpPr>
          <p:spPr>
            <a:xfrm>
              <a:off x="9458140" y="4662366"/>
              <a:ext cx="942109" cy="304490"/>
            </a:xfrm>
            <a:prstGeom prst="roundRect">
              <a:avLst/>
            </a:prstGeom>
            <a:gradFill>
              <a:gsLst>
                <a:gs pos="0">
                  <a:srgbClr val="D20000"/>
                </a:gs>
                <a:gs pos="100000">
                  <a:srgbClr val="BC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700" dirty="0"/>
                <a:t>WATCH    </a:t>
              </a:r>
              <a:endParaRPr lang="ko-KR" altLang="en-US" sz="700" dirty="0"/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id="{4E764DA9-176E-430D-BE9E-F9F2F2E2511E}"/>
                </a:ext>
              </a:extLst>
            </p:cNvPr>
            <p:cNvSpPr/>
            <p:nvPr/>
          </p:nvSpPr>
          <p:spPr>
            <a:xfrm rot="5400000">
              <a:off x="10168337" y="4733582"/>
              <a:ext cx="172333" cy="1401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204698" y="6616928"/>
            <a:ext cx="6734355" cy="14721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8" y="6783998"/>
            <a:ext cx="2033692" cy="1143951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3416670" y="7497468"/>
            <a:ext cx="2446209" cy="419849"/>
            <a:chOff x="3578296" y="4019397"/>
            <a:chExt cx="2446209" cy="419849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623DC72-3861-43F1-88D9-9F7E7C8DB2E0}"/>
                </a:ext>
              </a:extLst>
            </p:cNvPr>
            <p:cNvGrpSpPr/>
            <p:nvPr/>
          </p:nvGrpSpPr>
          <p:grpSpPr>
            <a:xfrm>
              <a:off x="3578296" y="4028260"/>
              <a:ext cx="405740" cy="404286"/>
              <a:chOff x="3453545" y="10634507"/>
              <a:chExt cx="436030" cy="434468"/>
            </a:xfrm>
            <a:noFill/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CCD1C6FC-04CA-491D-95F9-73D11A47C0E2}"/>
                  </a:ext>
                </a:extLst>
              </p:cNvPr>
              <p:cNvSpPr/>
              <p:nvPr/>
            </p:nvSpPr>
            <p:spPr>
              <a:xfrm>
                <a:off x="34535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DE96EF53-E1A0-448C-A2A6-EE741605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7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4371271-772F-4C15-9DC8-4CFB5DC2B2DA}"/>
                </a:ext>
              </a:extLst>
            </p:cNvPr>
            <p:cNvGrpSpPr/>
            <p:nvPr/>
          </p:nvGrpSpPr>
          <p:grpSpPr>
            <a:xfrm>
              <a:off x="4088814" y="4028260"/>
              <a:ext cx="401990" cy="404286"/>
              <a:chOff x="4136355" y="10634507"/>
              <a:chExt cx="432000" cy="434468"/>
            </a:xfrm>
            <a:noFill/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AC8AA0D-5F48-49B4-A7B4-7A7BEAD99E4E}"/>
                  </a:ext>
                </a:extLst>
              </p:cNvPr>
              <p:cNvSpPr/>
              <p:nvPr/>
            </p:nvSpPr>
            <p:spPr>
              <a:xfrm>
                <a:off x="413635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48411993-6438-4FD7-8EE7-F8B84F045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6355" y="10634507"/>
                <a:ext cx="432000" cy="43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310F4BE-98A9-45C7-9D98-43553E560ED2}"/>
                </a:ext>
              </a:extLst>
            </p:cNvPr>
            <p:cNvGrpSpPr/>
            <p:nvPr/>
          </p:nvGrpSpPr>
          <p:grpSpPr>
            <a:xfrm>
              <a:off x="5109049" y="4030557"/>
              <a:ext cx="408689" cy="408689"/>
              <a:chOff x="5493915" y="10636975"/>
              <a:chExt cx="439200" cy="439200"/>
            </a:xfrm>
            <a:noFill/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CEE85210-AD4F-4D90-91DA-D27879E365AA}"/>
                  </a:ext>
                </a:extLst>
              </p:cNvPr>
              <p:cNvSpPr/>
              <p:nvPr/>
            </p:nvSpPr>
            <p:spPr>
              <a:xfrm>
                <a:off x="549794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E5A91D1C-3A9C-4B30-BE59-3B2F0C0A2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915" y="10636975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84D92952-B8E9-4398-89B7-CB11BADC9D0D}"/>
                </a:ext>
              </a:extLst>
            </p:cNvPr>
            <p:cNvGrpSpPr/>
            <p:nvPr/>
          </p:nvGrpSpPr>
          <p:grpSpPr>
            <a:xfrm>
              <a:off x="4595582" y="4019397"/>
              <a:ext cx="408689" cy="413149"/>
              <a:chOff x="4815135" y="10624982"/>
              <a:chExt cx="439200" cy="443993"/>
            </a:xfrm>
            <a:noFill/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A596EEC6-0784-46EC-BF3C-898D1D50D046}"/>
                  </a:ext>
                </a:extLst>
              </p:cNvPr>
              <p:cNvSpPr/>
              <p:nvPr/>
            </p:nvSpPr>
            <p:spPr>
              <a:xfrm>
                <a:off x="4819165" y="10636975"/>
                <a:ext cx="432000" cy="43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ED4EB29A-E939-49D8-9864-224259AB5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135" y="10624982"/>
                <a:ext cx="439200" cy="439200"/>
              </a:xfrm>
              <a:prstGeom prst="rect">
                <a:avLst/>
              </a:prstGeom>
              <a:grpFill/>
            </p:spPr>
          </p:pic>
        </p:grpSp>
        <p:grpSp>
          <p:nvGrpSpPr>
            <p:cNvPr id="145" name="그룹 144"/>
            <p:cNvGrpSpPr/>
            <p:nvPr/>
          </p:nvGrpSpPr>
          <p:grpSpPr>
            <a:xfrm>
              <a:off x="5622515" y="4028260"/>
              <a:ext cx="401990" cy="401990"/>
              <a:chOff x="6255869" y="7199163"/>
              <a:chExt cx="432000" cy="432000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EF403F37-D01C-4ACB-A681-92231D769100}"/>
                  </a:ext>
                </a:extLst>
              </p:cNvPr>
              <p:cNvSpPr/>
              <p:nvPr/>
            </p:nvSpPr>
            <p:spPr>
              <a:xfrm>
                <a:off x="6255869" y="7199163"/>
                <a:ext cx="432000" cy="43200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7DFA46B5-8631-4839-80AC-1CE28CD0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489" y="7262662"/>
                <a:ext cx="309383" cy="309383"/>
              </a:xfrm>
              <a:prstGeom prst="rect">
                <a:avLst/>
              </a:prstGeom>
            </p:spPr>
          </p:pic>
        </p:grp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D11B10C9-51C0-40E1-8F25-E49FDF79BA19}"/>
              </a:ext>
            </a:extLst>
          </p:cNvPr>
          <p:cNvSpPr txBox="1"/>
          <p:nvPr/>
        </p:nvSpPr>
        <p:spPr>
          <a:xfrm>
            <a:off x="472494" y="6958050"/>
            <a:ext cx="676788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r>
              <a:rPr lang="en-US" altLang="ko-KR" sz="4400" dirty="0" smtClean="0">
                <a:solidFill>
                  <a:srgbClr val="04D9A9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endParaRPr lang="ko-KR" altLang="en-US" sz="16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F6A06DF-709E-418E-A164-47FF58FF82A9}"/>
              </a:ext>
            </a:extLst>
          </p:cNvPr>
          <p:cNvGrpSpPr/>
          <p:nvPr/>
        </p:nvGrpSpPr>
        <p:grpSpPr>
          <a:xfrm>
            <a:off x="2692730" y="7699669"/>
            <a:ext cx="583906" cy="188719"/>
            <a:chOff x="9458140" y="4662366"/>
            <a:chExt cx="942109" cy="304490"/>
          </a:xfrm>
        </p:grpSpPr>
        <p:sp>
          <p:nvSpPr>
            <p:cNvPr id="160" name="사각형: 둥근 모서리 19">
              <a:extLst>
                <a:ext uri="{FF2B5EF4-FFF2-40B4-BE49-F238E27FC236}">
                  <a16:creationId xmlns:a16="http://schemas.microsoft.com/office/drawing/2014/main" id="{1F5519B3-A3EE-439E-8503-37F634251E28}"/>
                </a:ext>
              </a:extLst>
            </p:cNvPr>
            <p:cNvSpPr/>
            <p:nvPr/>
          </p:nvSpPr>
          <p:spPr>
            <a:xfrm>
              <a:off x="9458140" y="4662366"/>
              <a:ext cx="942109" cy="304490"/>
            </a:xfrm>
            <a:prstGeom prst="roundRect">
              <a:avLst/>
            </a:prstGeom>
            <a:gradFill>
              <a:gsLst>
                <a:gs pos="0">
                  <a:srgbClr val="D20000"/>
                </a:gs>
                <a:gs pos="100000">
                  <a:srgbClr val="BC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700" dirty="0"/>
                <a:t>WATCH    </a:t>
              </a:r>
              <a:endParaRPr lang="ko-KR" altLang="en-US" sz="700" dirty="0"/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4E764DA9-176E-430D-BE9E-F9F2F2E2511E}"/>
                </a:ext>
              </a:extLst>
            </p:cNvPr>
            <p:cNvSpPr/>
            <p:nvPr/>
          </p:nvSpPr>
          <p:spPr>
            <a:xfrm rot="5400000">
              <a:off x="10168337" y="4733582"/>
              <a:ext cx="172333" cy="1401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62" name="설명선: 선 50">
            <a:extLst>
              <a:ext uri="{FF2B5EF4-FFF2-40B4-BE49-F238E27FC236}">
                <a16:creationId xmlns:a16="http://schemas.microsoft.com/office/drawing/2014/main" id="{FF24C331-8EEF-49EA-A56C-CF372FCAABB3}"/>
              </a:ext>
            </a:extLst>
          </p:cNvPr>
          <p:cNvSpPr/>
          <p:nvPr/>
        </p:nvSpPr>
        <p:spPr>
          <a:xfrm>
            <a:off x="-4361885" y="4823398"/>
            <a:ext cx="3399779" cy="733674"/>
          </a:xfrm>
          <a:prstGeom prst="borderCallout1">
            <a:avLst>
              <a:gd name="adj1" fmla="val 899"/>
              <a:gd name="adj2" fmla="val 85982"/>
              <a:gd name="adj3" fmla="val -102567"/>
              <a:gd name="adj4" fmla="val 144971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순위변동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뱃지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없애고 살짝 위치 바뀌도록 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3987" y="8498802"/>
            <a:ext cx="4295775" cy="3590925"/>
          </a:xfrm>
          <a:prstGeom prst="rect">
            <a:avLst/>
          </a:prstGeom>
        </p:spPr>
      </p:pic>
      <p:sp>
        <p:nvSpPr>
          <p:cNvPr id="164" name="설명선: 선 55">
            <a:extLst>
              <a:ext uri="{FF2B5EF4-FFF2-40B4-BE49-F238E27FC236}">
                <a16:creationId xmlns:a16="http://schemas.microsoft.com/office/drawing/2014/main" id="{E9FDD806-3E08-45D0-9FE9-F3D681AC65CE}"/>
              </a:ext>
            </a:extLst>
          </p:cNvPr>
          <p:cNvSpPr/>
          <p:nvPr/>
        </p:nvSpPr>
        <p:spPr>
          <a:xfrm>
            <a:off x="7508984" y="3197089"/>
            <a:ext cx="3399779" cy="687678"/>
          </a:xfrm>
          <a:prstGeom prst="borderCallout1">
            <a:avLst>
              <a:gd name="adj1" fmla="val 49694"/>
              <a:gd name="adj2" fmla="val -309"/>
              <a:gd name="adj3" fmla="val 80366"/>
              <a:gd name="adj4" fmla="val -24999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마찬가지로 제목은 일정 길이 넘어서면 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‘…’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처리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구독자수가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아니라 조회수 불러오기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1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위부터 바로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리스트뷰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처리</a:t>
            </a:r>
            <a:r>
              <a:rPr lang="en-US" altLang="ko-KR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sp>
        <p:nvSpPr>
          <p:cNvPr id="167" name="설명선: 선 50">
            <a:extLst>
              <a:ext uri="{FF2B5EF4-FFF2-40B4-BE49-F238E27FC236}">
                <a16:creationId xmlns:a16="http://schemas.microsoft.com/office/drawing/2014/main" id="{FF24C331-8EEF-49EA-A56C-CF372FCAABB3}"/>
              </a:ext>
            </a:extLst>
          </p:cNvPr>
          <p:cNvSpPr/>
          <p:nvPr/>
        </p:nvSpPr>
        <p:spPr>
          <a:xfrm>
            <a:off x="-4361885" y="6322153"/>
            <a:ext cx="3399779" cy="733674"/>
          </a:xfrm>
          <a:prstGeom prst="borderCallout1">
            <a:avLst>
              <a:gd name="adj1" fmla="val 899"/>
              <a:gd name="adj2" fmla="val 85982"/>
              <a:gd name="adj3" fmla="val -262185"/>
              <a:gd name="adj4" fmla="val 172811"/>
            </a:avLst>
          </a:prstGeom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Wizdeo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의 </a:t>
            </a:r>
            <a:r>
              <a:rPr lang="ko-KR" altLang="en-US" sz="1200" dirty="0" err="1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썸네일</a:t>
            </a:r>
            <a:r>
              <a:rPr lang="ko-KR" altLang="en-US" sz="12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그대로 가져오기</a:t>
            </a:r>
            <a:endParaRPr lang="en-US" altLang="ko-KR" sz="1200" dirty="0" smtClean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343434" y="6842246"/>
            <a:ext cx="3595619" cy="6524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a아시아헤드4" panose="02020600000000000000" pitchFamily="18" charset="-127"/>
                <a:ea typeface="a아시아헤드4" panose="02020600000000000000" pitchFamily="18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+mj-lt"/>
                <a:ea typeface="+mn-ea"/>
              </a:rPr>
              <a:t>헤어졌습니다</a:t>
            </a:r>
            <a:r>
              <a:rPr lang="en-US" altLang="ko-KR" sz="1400" dirty="0" smtClean="0">
                <a:latin typeface="+mj-lt"/>
                <a:ea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조회수 </a:t>
            </a:r>
            <a:r>
              <a:rPr lang="en-US" altLang="ko-KR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323</a:t>
            </a:r>
            <a:r>
              <a:rPr lang="ko-KR" altLang="en-US" sz="1400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</a:t>
            </a:r>
            <a:endParaRPr lang="ko-KR" altLang="en-US" sz="28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204698" y="161264"/>
            <a:ext cx="6734355" cy="1472184"/>
            <a:chOff x="204698" y="161264"/>
            <a:chExt cx="6734355" cy="1472184"/>
          </a:xfrm>
        </p:grpSpPr>
        <p:sp>
          <p:nvSpPr>
            <p:cNvPr id="4" name="직사각형 3"/>
            <p:cNvSpPr/>
            <p:nvPr/>
          </p:nvSpPr>
          <p:spPr>
            <a:xfrm>
              <a:off x="204698" y="161264"/>
              <a:ext cx="6734355" cy="147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869" y="328334"/>
              <a:ext cx="2033690" cy="1143951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416670" y="1041804"/>
              <a:ext cx="2446209" cy="419849"/>
              <a:chOff x="3578296" y="4019397"/>
              <a:chExt cx="2446209" cy="41984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623DC72-3861-43F1-88D9-9F7E7C8DB2E0}"/>
                  </a:ext>
                </a:extLst>
              </p:cNvPr>
              <p:cNvGrpSpPr/>
              <p:nvPr/>
            </p:nvGrpSpPr>
            <p:grpSpPr>
              <a:xfrm>
                <a:off x="3578296" y="4028260"/>
                <a:ext cx="405740" cy="404286"/>
                <a:chOff x="3453545" y="10634507"/>
                <a:chExt cx="436030" cy="434468"/>
              </a:xfrm>
              <a:no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CD1C6FC-04CA-491D-95F9-73D11A47C0E2}"/>
                    </a:ext>
                  </a:extLst>
                </p:cNvPr>
                <p:cNvSpPr/>
                <p:nvPr/>
              </p:nvSpPr>
              <p:spPr>
                <a:xfrm>
                  <a:off x="34535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DE96EF53-E1A0-448C-A2A6-EE741605E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4371271-772F-4C15-9DC8-4CFB5DC2B2DA}"/>
                  </a:ext>
                </a:extLst>
              </p:cNvPr>
              <p:cNvGrpSpPr/>
              <p:nvPr/>
            </p:nvGrpSpPr>
            <p:grpSpPr>
              <a:xfrm>
                <a:off x="4088814" y="4028260"/>
                <a:ext cx="401990" cy="404286"/>
                <a:chOff x="4136355" y="10634507"/>
                <a:chExt cx="432000" cy="434468"/>
              </a:xfrm>
              <a:no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AC8AA0D-5F48-49B4-A7B4-7A7BEAD99E4E}"/>
                    </a:ext>
                  </a:extLst>
                </p:cNvPr>
                <p:cNvSpPr/>
                <p:nvPr/>
              </p:nvSpPr>
              <p:spPr>
                <a:xfrm>
                  <a:off x="413635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8411993-6438-4FD7-8EE7-F8B84F045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635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10F4BE-98A9-45C7-9D98-43553E560ED2}"/>
                  </a:ext>
                </a:extLst>
              </p:cNvPr>
              <p:cNvGrpSpPr/>
              <p:nvPr/>
            </p:nvGrpSpPr>
            <p:grpSpPr>
              <a:xfrm>
                <a:off x="5109049" y="4030557"/>
                <a:ext cx="408689" cy="408689"/>
                <a:chOff x="5493915" y="10636975"/>
                <a:chExt cx="439200" cy="439200"/>
              </a:xfrm>
              <a:noFill/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CEE85210-AD4F-4D90-91DA-D27879E365AA}"/>
                    </a:ext>
                  </a:extLst>
                </p:cNvPr>
                <p:cNvSpPr/>
                <p:nvPr/>
              </p:nvSpPr>
              <p:spPr>
                <a:xfrm>
                  <a:off x="54979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5A91D1C-3A9C-4B30-BE59-3B2F0C0A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915" y="10636975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4D92952-B8E9-4398-89B7-CB11BADC9D0D}"/>
                  </a:ext>
                </a:extLst>
              </p:cNvPr>
              <p:cNvGrpSpPr/>
              <p:nvPr/>
            </p:nvGrpSpPr>
            <p:grpSpPr>
              <a:xfrm>
                <a:off x="4595582" y="4019397"/>
                <a:ext cx="408689" cy="413149"/>
                <a:chOff x="4815135" y="10624982"/>
                <a:chExt cx="439200" cy="443993"/>
              </a:xfrm>
              <a:no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6EEC6-0784-46EC-BF3C-898D1D50D046}"/>
                    </a:ext>
                  </a:extLst>
                </p:cNvPr>
                <p:cNvSpPr/>
                <p:nvPr/>
              </p:nvSpPr>
              <p:spPr>
                <a:xfrm>
                  <a:off x="481916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D4EB29A-E939-49D8-9864-224259AB5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135" y="10624982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5622515" y="4028260"/>
                <a:ext cx="401990" cy="401990"/>
                <a:chOff x="6255869" y="7199163"/>
                <a:chExt cx="432000" cy="432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6255869" y="7199163"/>
                  <a:ext cx="432000" cy="432000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5489" y="7262662"/>
                  <a:ext cx="309383" cy="309383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1B10C9-51C0-40E1-8F25-E49FDF79BA19}"/>
                </a:ext>
              </a:extLst>
            </p:cNvPr>
            <p:cNvSpPr txBox="1"/>
            <p:nvPr/>
          </p:nvSpPr>
          <p:spPr>
            <a:xfrm>
              <a:off x="472494" y="502386"/>
              <a:ext cx="676788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4</a:t>
              </a:r>
              <a:r>
                <a:rPr lang="en-US" altLang="ko-KR" sz="4400" dirty="0" smtClean="0">
                  <a:solidFill>
                    <a:srgbClr val="04D9A9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ko-KR" altLang="en-US" sz="16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3434" y="386582"/>
              <a:ext cx="3595619" cy="6524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1400" dirty="0">
                  <a:latin typeface="+mj-lt"/>
                  <a:ea typeface="+mn-ea"/>
                </a:rPr>
                <a:t>[MV] </a:t>
              </a:r>
              <a:r>
                <a:rPr lang="ko-KR" altLang="en-US" sz="1400" dirty="0">
                  <a:latin typeface="+mj-lt"/>
                  <a:ea typeface="+mn-ea"/>
                </a:rPr>
                <a:t>이달의 소녀 </a:t>
              </a:r>
              <a:r>
                <a:rPr lang="en-US" altLang="ko-KR" sz="1400" dirty="0">
                  <a:latin typeface="+mj-lt"/>
                  <a:ea typeface="+mn-ea"/>
                </a:rPr>
                <a:t>(LOONA) "</a:t>
              </a:r>
              <a:r>
                <a:rPr lang="en-US" altLang="ko-KR" sz="1400" dirty="0" err="1">
                  <a:latin typeface="+mj-lt"/>
                  <a:ea typeface="+mn-ea"/>
                </a:rPr>
                <a:t>favOriTe</a:t>
              </a:r>
              <a:r>
                <a:rPr lang="en-US" altLang="ko-KR" sz="1400" dirty="0" smtClean="0">
                  <a:latin typeface="+mj-lt"/>
                  <a:ea typeface="+mn-ea"/>
                </a:rPr>
                <a:t>"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조회수 </a:t>
              </a:r>
              <a:r>
                <a:rPr lang="en-US" altLang="ko-KR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249</a:t>
              </a: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F6A06DF-709E-418E-A164-47FF58FF82A9}"/>
                </a:ext>
              </a:extLst>
            </p:cNvPr>
            <p:cNvGrpSpPr/>
            <p:nvPr/>
          </p:nvGrpSpPr>
          <p:grpSpPr>
            <a:xfrm>
              <a:off x="2692730" y="1245649"/>
              <a:ext cx="583906" cy="188719"/>
              <a:chOff x="9458140" y="4662366"/>
              <a:chExt cx="942109" cy="304490"/>
            </a:xfrm>
          </p:grpSpPr>
          <p:sp>
            <p:nvSpPr>
              <p:cNvPr id="66" name="사각형: 둥근 모서리 19">
                <a:extLst>
                  <a:ext uri="{FF2B5EF4-FFF2-40B4-BE49-F238E27FC236}">
                    <a16:creationId xmlns:a16="http://schemas.microsoft.com/office/drawing/2014/main" id="{1F5519B3-A3EE-439E-8503-37F634251E28}"/>
                  </a:ext>
                </a:extLst>
              </p:cNvPr>
              <p:cNvSpPr/>
              <p:nvPr/>
            </p:nvSpPr>
            <p:spPr>
              <a:xfrm>
                <a:off x="9458140" y="4662366"/>
                <a:ext cx="942109" cy="304490"/>
              </a:xfrm>
              <a:prstGeom prst="roundRect">
                <a:avLst/>
              </a:prstGeom>
              <a:gradFill>
                <a:gsLst>
                  <a:gs pos="0">
                    <a:srgbClr val="D20000"/>
                  </a:gs>
                  <a:gs pos="100000">
                    <a:srgbClr val="BC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700" dirty="0"/>
                  <a:t>WATCH    </a:t>
                </a:r>
                <a:endParaRPr lang="ko-KR" altLang="en-US" sz="700" dirty="0"/>
              </a:p>
            </p:txBody>
          </p:sp>
          <p:sp>
            <p:nvSpPr>
              <p:cNvPr id="67" name="이등변 삼각형 66">
                <a:extLst>
                  <a:ext uri="{FF2B5EF4-FFF2-40B4-BE49-F238E27FC236}">
                    <a16:creationId xmlns:a16="http://schemas.microsoft.com/office/drawing/2014/main" id="{4E764DA9-176E-430D-BE9E-F9F2F2E2511E}"/>
                  </a:ext>
                </a:extLst>
              </p:cNvPr>
              <p:cNvSpPr/>
              <p:nvPr/>
            </p:nvSpPr>
            <p:spPr>
              <a:xfrm rot="5400000">
                <a:off x="10168337" y="4733582"/>
                <a:ext cx="172333" cy="1401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204698" y="1752320"/>
            <a:ext cx="6734355" cy="1472184"/>
            <a:chOff x="204698" y="161264"/>
            <a:chExt cx="6734355" cy="1472184"/>
          </a:xfrm>
        </p:grpSpPr>
        <p:sp>
          <p:nvSpPr>
            <p:cNvPr id="70" name="직사각형 69"/>
            <p:cNvSpPr/>
            <p:nvPr/>
          </p:nvSpPr>
          <p:spPr>
            <a:xfrm>
              <a:off x="204698" y="161264"/>
              <a:ext cx="6734355" cy="147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869" y="328334"/>
              <a:ext cx="2033690" cy="1143950"/>
            </a:xfrm>
            <a:prstGeom prst="rect">
              <a:avLst/>
            </a:prstGeom>
          </p:spPr>
        </p:pic>
        <p:grpSp>
          <p:nvGrpSpPr>
            <p:cNvPr id="72" name="그룹 71"/>
            <p:cNvGrpSpPr/>
            <p:nvPr/>
          </p:nvGrpSpPr>
          <p:grpSpPr>
            <a:xfrm>
              <a:off x="3416670" y="1041804"/>
              <a:ext cx="2446209" cy="419849"/>
              <a:chOff x="3578296" y="4019397"/>
              <a:chExt cx="2446209" cy="41984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623DC72-3861-43F1-88D9-9F7E7C8DB2E0}"/>
                  </a:ext>
                </a:extLst>
              </p:cNvPr>
              <p:cNvGrpSpPr/>
              <p:nvPr/>
            </p:nvGrpSpPr>
            <p:grpSpPr>
              <a:xfrm>
                <a:off x="3578296" y="4028260"/>
                <a:ext cx="405740" cy="404286"/>
                <a:chOff x="3453545" y="10634507"/>
                <a:chExt cx="436030" cy="434468"/>
              </a:xfrm>
              <a:noFill/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CD1C6FC-04CA-491D-95F9-73D11A47C0E2}"/>
                    </a:ext>
                  </a:extLst>
                </p:cNvPr>
                <p:cNvSpPr/>
                <p:nvPr/>
              </p:nvSpPr>
              <p:spPr>
                <a:xfrm>
                  <a:off x="34535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DE96EF53-E1A0-448C-A2A6-EE741605E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4371271-772F-4C15-9DC8-4CFB5DC2B2DA}"/>
                  </a:ext>
                </a:extLst>
              </p:cNvPr>
              <p:cNvGrpSpPr/>
              <p:nvPr/>
            </p:nvGrpSpPr>
            <p:grpSpPr>
              <a:xfrm>
                <a:off x="4088814" y="4028260"/>
                <a:ext cx="401990" cy="404286"/>
                <a:chOff x="4136355" y="10634507"/>
                <a:chExt cx="432000" cy="434468"/>
              </a:xfrm>
              <a:no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AAC8AA0D-5F48-49B4-A7B4-7A7BEAD99E4E}"/>
                    </a:ext>
                  </a:extLst>
                </p:cNvPr>
                <p:cNvSpPr/>
                <p:nvPr/>
              </p:nvSpPr>
              <p:spPr>
                <a:xfrm>
                  <a:off x="413635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48411993-6438-4FD7-8EE7-F8B84F045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635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310F4BE-98A9-45C7-9D98-43553E560ED2}"/>
                  </a:ext>
                </a:extLst>
              </p:cNvPr>
              <p:cNvGrpSpPr/>
              <p:nvPr/>
            </p:nvGrpSpPr>
            <p:grpSpPr>
              <a:xfrm>
                <a:off x="5109049" y="4030557"/>
                <a:ext cx="408689" cy="408689"/>
                <a:chOff x="5493915" y="10636975"/>
                <a:chExt cx="439200" cy="439200"/>
              </a:xfrm>
              <a:noFill/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EE85210-AD4F-4D90-91DA-D27879E365AA}"/>
                    </a:ext>
                  </a:extLst>
                </p:cNvPr>
                <p:cNvSpPr/>
                <p:nvPr/>
              </p:nvSpPr>
              <p:spPr>
                <a:xfrm>
                  <a:off x="54979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E5A91D1C-3A9C-4B30-BE59-3B2F0C0A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915" y="10636975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84D92952-B8E9-4398-89B7-CB11BADC9D0D}"/>
                  </a:ext>
                </a:extLst>
              </p:cNvPr>
              <p:cNvGrpSpPr/>
              <p:nvPr/>
            </p:nvGrpSpPr>
            <p:grpSpPr>
              <a:xfrm>
                <a:off x="4595582" y="4019397"/>
                <a:ext cx="408689" cy="413149"/>
                <a:chOff x="4815135" y="10624982"/>
                <a:chExt cx="439200" cy="443993"/>
              </a:xfrm>
              <a:noFill/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A596EEC6-0784-46EC-BF3C-898D1D50D046}"/>
                    </a:ext>
                  </a:extLst>
                </p:cNvPr>
                <p:cNvSpPr/>
                <p:nvPr/>
              </p:nvSpPr>
              <p:spPr>
                <a:xfrm>
                  <a:off x="481916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ED4EB29A-E939-49D8-9864-224259AB5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135" y="10624982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82" name="그룹 81"/>
              <p:cNvGrpSpPr/>
              <p:nvPr/>
            </p:nvGrpSpPr>
            <p:grpSpPr>
              <a:xfrm>
                <a:off x="5622515" y="4028260"/>
                <a:ext cx="401990" cy="401990"/>
                <a:chOff x="6255869" y="7199163"/>
                <a:chExt cx="432000" cy="432000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6255869" y="7199163"/>
                  <a:ext cx="432000" cy="432000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5489" y="7262662"/>
                  <a:ext cx="309383" cy="309383"/>
                </a:xfrm>
                <a:prstGeom prst="rect">
                  <a:avLst/>
                </a:prstGeom>
              </p:spPr>
            </p:pic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1B10C9-51C0-40E1-8F25-E49FDF79BA19}"/>
                </a:ext>
              </a:extLst>
            </p:cNvPr>
            <p:cNvSpPr txBox="1"/>
            <p:nvPr/>
          </p:nvSpPr>
          <p:spPr>
            <a:xfrm>
              <a:off x="472494" y="502386"/>
              <a:ext cx="676788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5</a:t>
              </a:r>
              <a:r>
                <a:rPr lang="en-US" altLang="ko-KR" sz="4400" dirty="0" smtClean="0">
                  <a:solidFill>
                    <a:srgbClr val="04D9A9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ko-KR" altLang="en-US" sz="16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43434" y="386582"/>
              <a:ext cx="3595619" cy="6524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ko-KR" altLang="en-US" sz="1400" dirty="0">
                  <a:latin typeface="+mj-lt"/>
                  <a:ea typeface="+mn-ea"/>
                </a:rPr>
                <a:t>뮤직뱅크 </a:t>
              </a:r>
              <a:r>
                <a:rPr lang="en-US" altLang="ko-KR" sz="1400" dirty="0">
                  <a:latin typeface="+mj-lt"/>
                  <a:ea typeface="+mn-ea"/>
                </a:rPr>
                <a:t>Music Bank - RETRO </a:t>
              </a:r>
              <a:r>
                <a:rPr lang="en-US" altLang="ko-KR" sz="1400" dirty="0" smtClean="0">
                  <a:latin typeface="+mj-lt"/>
                  <a:ea typeface="+mn-ea"/>
                </a:rPr>
                <a:t>FUTURE…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조회수 </a:t>
              </a:r>
              <a:r>
                <a:rPr lang="en-US" altLang="ko-KR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236</a:t>
              </a: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F6A06DF-709E-418E-A164-47FF58FF82A9}"/>
                </a:ext>
              </a:extLst>
            </p:cNvPr>
            <p:cNvGrpSpPr/>
            <p:nvPr/>
          </p:nvGrpSpPr>
          <p:grpSpPr>
            <a:xfrm>
              <a:off x="2692730" y="1245649"/>
              <a:ext cx="583906" cy="188719"/>
              <a:chOff x="9458140" y="4662366"/>
              <a:chExt cx="942109" cy="304490"/>
            </a:xfrm>
          </p:grpSpPr>
          <p:sp>
            <p:nvSpPr>
              <p:cNvPr id="76" name="사각형: 둥근 모서리 19">
                <a:extLst>
                  <a:ext uri="{FF2B5EF4-FFF2-40B4-BE49-F238E27FC236}">
                    <a16:creationId xmlns:a16="http://schemas.microsoft.com/office/drawing/2014/main" id="{1F5519B3-A3EE-439E-8503-37F634251E28}"/>
                  </a:ext>
                </a:extLst>
              </p:cNvPr>
              <p:cNvSpPr/>
              <p:nvPr/>
            </p:nvSpPr>
            <p:spPr>
              <a:xfrm>
                <a:off x="9458140" y="4662366"/>
                <a:ext cx="942109" cy="304490"/>
              </a:xfrm>
              <a:prstGeom prst="roundRect">
                <a:avLst/>
              </a:prstGeom>
              <a:gradFill>
                <a:gsLst>
                  <a:gs pos="0">
                    <a:srgbClr val="D20000"/>
                  </a:gs>
                  <a:gs pos="100000">
                    <a:srgbClr val="BC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700" dirty="0"/>
                  <a:t>WATCH    </a:t>
                </a:r>
                <a:endParaRPr lang="ko-KR" altLang="en-US" sz="700" dirty="0"/>
              </a:p>
            </p:txBody>
          </p:sp>
          <p:sp>
            <p:nvSpPr>
              <p:cNvPr id="77" name="이등변 삼각형 76">
                <a:extLst>
                  <a:ext uri="{FF2B5EF4-FFF2-40B4-BE49-F238E27FC236}">
                    <a16:creationId xmlns:a16="http://schemas.microsoft.com/office/drawing/2014/main" id="{4E764DA9-176E-430D-BE9E-F9F2F2E2511E}"/>
                  </a:ext>
                </a:extLst>
              </p:cNvPr>
              <p:cNvSpPr/>
              <p:nvPr/>
            </p:nvSpPr>
            <p:spPr>
              <a:xfrm rot="5400000">
                <a:off x="10168337" y="4733582"/>
                <a:ext cx="172333" cy="1401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204698" y="3379952"/>
            <a:ext cx="6734355" cy="1472184"/>
            <a:chOff x="204698" y="161264"/>
            <a:chExt cx="6734355" cy="1472184"/>
          </a:xfrm>
        </p:grpSpPr>
        <p:sp>
          <p:nvSpPr>
            <p:cNvPr id="94" name="직사각형 93"/>
            <p:cNvSpPr/>
            <p:nvPr/>
          </p:nvSpPr>
          <p:spPr>
            <a:xfrm>
              <a:off x="204698" y="161264"/>
              <a:ext cx="6734355" cy="147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869" y="328334"/>
              <a:ext cx="2033690" cy="1143950"/>
            </a:xfrm>
            <a:prstGeom prst="rect">
              <a:avLst/>
            </a:prstGeom>
          </p:spPr>
        </p:pic>
        <p:grpSp>
          <p:nvGrpSpPr>
            <p:cNvPr id="96" name="그룹 95"/>
            <p:cNvGrpSpPr/>
            <p:nvPr/>
          </p:nvGrpSpPr>
          <p:grpSpPr>
            <a:xfrm>
              <a:off x="3416670" y="1041804"/>
              <a:ext cx="2446209" cy="419849"/>
              <a:chOff x="3578296" y="4019397"/>
              <a:chExt cx="2446209" cy="419849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2623DC72-3861-43F1-88D9-9F7E7C8DB2E0}"/>
                  </a:ext>
                </a:extLst>
              </p:cNvPr>
              <p:cNvGrpSpPr/>
              <p:nvPr/>
            </p:nvGrpSpPr>
            <p:grpSpPr>
              <a:xfrm>
                <a:off x="3578296" y="4028260"/>
                <a:ext cx="405740" cy="404286"/>
                <a:chOff x="3453545" y="10634507"/>
                <a:chExt cx="436030" cy="434468"/>
              </a:xfrm>
              <a:noFill/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D1C6FC-04CA-491D-95F9-73D11A47C0E2}"/>
                    </a:ext>
                  </a:extLst>
                </p:cNvPr>
                <p:cNvSpPr/>
                <p:nvPr/>
              </p:nvSpPr>
              <p:spPr>
                <a:xfrm>
                  <a:off x="34535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DE96EF53-E1A0-448C-A2A6-EE741605E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757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14371271-772F-4C15-9DC8-4CFB5DC2B2DA}"/>
                  </a:ext>
                </a:extLst>
              </p:cNvPr>
              <p:cNvGrpSpPr/>
              <p:nvPr/>
            </p:nvGrpSpPr>
            <p:grpSpPr>
              <a:xfrm>
                <a:off x="4088814" y="4028260"/>
                <a:ext cx="401990" cy="404286"/>
                <a:chOff x="4136355" y="10634507"/>
                <a:chExt cx="432000" cy="434468"/>
              </a:xfrm>
              <a:noFill/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AC8AA0D-5F48-49B4-A7B4-7A7BEAD99E4E}"/>
                    </a:ext>
                  </a:extLst>
                </p:cNvPr>
                <p:cNvSpPr/>
                <p:nvPr/>
              </p:nvSpPr>
              <p:spPr>
                <a:xfrm>
                  <a:off x="413635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48411993-6438-4FD7-8EE7-F8B84F045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6355" y="10634507"/>
                  <a:ext cx="432000" cy="4320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310F4BE-98A9-45C7-9D98-43553E560ED2}"/>
                  </a:ext>
                </a:extLst>
              </p:cNvPr>
              <p:cNvGrpSpPr/>
              <p:nvPr/>
            </p:nvGrpSpPr>
            <p:grpSpPr>
              <a:xfrm>
                <a:off x="5109049" y="4030557"/>
                <a:ext cx="408689" cy="408689"/>
                <a:chOff x="5493915" y="10636975"/>
                <a:chExt cx="439200" cy="439200"/>
              </a:xfrm>
              <a:noFill/>
            </p:grpSpPr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E85210-AD4F-4D90-91DA-D27879E365AA}"/>
                    </a:ext>
                  </a:extLst>
                </p:cNvPr>
                <p:cNvSpPr/>
                <p:nvPr/>
              </p:nvSpPr>
              <p:spPr>
                <a:xfrm>
                  <a:off x="549794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E5A91D1C-3A9C-4B30-BE59-3B2F0C0A2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915" y="10636975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84D92952-B8E9-4398-89B7-CB11BADC9D0D}"/>
                  </a:ext>
                </a:extLst>
              </p:cNvPr>
              <p:cNvGrpSpPr/>
              <p:nvPr/>
            </p:nvGrpSpPr>
            <p:grpSpPr>
              <a:xfrm>
                <a:off x="4595582" y="4019397"/>
                <a:ext cx="408689" cy="413149"/>
                <a:chOff x="4815135" y="10624982"/>
                <a:chExt cx="439200" cy="443993"/>
              </a:xfrm>
              <a:noFill/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596EEC6-0784-46EC-BF3C-898D1D50D046}"/>
                    </a:ext>
                  </a:extLst>
                </p:cNvPr>
                <p:cNvSpPr/>
                <p:nvPr/>
              </p:nvSpPr>
              <p:spPr>
                <a:xfrm>
                  <a:off x="4819165" y="10636975"/>
                  <a:ext cx="432000" cy="43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ED4EB29A-E939-49D8-9864-224259AB5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135" y="10624982"/>
                  <a:ext cx="439200" cy="439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06" name="그룹 105"/>
              <p:cNvGrpSpPr/>
              <p:nvPr/>
            </p:nvGrpSpPr>
            <p:grpSpPr>
              <a:xfrm>
                <a:off x="5622515" y="4028260"/>
                <a:ext cx="401990" cy="401990"/>
                <a:chOff x="6255869" y="7199163"/>
                <a:chExt cx="432000" cy="432000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EF403F37-D01C-4ACB-A681-92231D769100}"/>
                    </a:ext>
                  </a:extLst>
                </p:cNvPr>
                <p:cNvSpPr/>
                <p:nvPr/>
              </p:nvSpPr>
              <p:spPr>
                <a:xfrm>
                  <a:off x="6255869" y="7199163"/>
                  <a:ext cx="432000" cy="432000"/>
                </a:xfrm>
                <a:prstGeom prst="ellipse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7DFA46B5-8631-4839-80AC-1CE28CD04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5489" y="7262662"/>
                  <a:ext cx="309383" cy="309383"/>
                </a:xfrm>
                <a:prstGeom prst="rect">
                  <a:avLst/>
                </a:prstGeom>
              </p:spPr>
            </p:pic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B10C9-51C0-40E1-8F25-E49FDF79BA19}"/>
                </a:ext>
              </a:extLst>
            </p:cNvPr>
            <p:cNvSpPr txBox="1"/>
            <p:nvPr/>
          </p:nvSpPr>
          <p:spPr>
            <a:xfrm>
              <a:off x="472494" y="502386"/>
              <a:ext cx="676788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6</a:t>
              </a:r>
              <a:r>
                <a:rPr lang="en-US" altLang="ko-KR" sz="4400" dirty="0" smtClean="0">
                  <a:solidFill>
                    <a:srgbClr val="04D9A9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ko-KR" altLang="en-US" sz="16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343434" y="386582"/>
              <a:ext cx="3595619" cy="6524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ko-KR" altLang="en-US" sz="1400" dirty="0" err="1">
                  <a:latin typeface="+mj-lt"/>
                  <a:ea typeface="+mn-ea"/>
                </a:rPr>
                <a:t>어미견이</a:t>
              </a:r>
              <a:r>
                <a:rPr lang="ko-KR" altLang="en-US" sz="1400" dirty="0">
                  <a:latin typeface="+mj-lt"/>
                  <a:ea typeface="+mn-ea"/>
                </a:rPr>
                <a:t> 보는 앞에서 새끼 강아지에게 </a:t>
              </a:r>
              <a:r>
                <a:rPr lang="ko-KR" altLang="en-US" sz="1400" dirty="0" smtClean="0">
                  <a:latin typeface="+mj-lt"/>
                  <a:ea typeface="+mn-ea"/>
                </a:rPr>
                <a:t>밥을</a:t>
              </a:r>
              <a:r>
                <a:rPr lang="en-US" altLang="ko-KR" sz="1400" dirty="0" smtClean="0">
                  <a:latin typeface="+mj-lt"/>
                  <a:ea typeface="+mn-ea"/>
                </a:rPr>
                <a:t>…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조회수 </a:t>
              </a:r>
              <a:r>
                <a:rPr lang="en-US" altLang="ko-KR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222</a:t>
              </a:r>
              <a:r>
                <a:rPr lang="ko-KR" altLang="en-US" sz="14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</a:t>
              </a:r>
              <a:endPara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F6A06DF-709E-418E-A164-47FF58FF82A9}"/>
                </a:ext>
              </a:extLst>
            </p:cNvPr>
            <p:cNvGrpSpPr/>
            <p:nvPr/>
          </p:nvGrpSpPr>
          <p:grpSpPr>
            <a:xfrm>
              <a:off x="2692730" y="1245649"/>
              <a:ext cx="583906" cy="188719"/>
              <a:chOff x="9458140" y="4662366"/>
              <a:chExt cx="942109" cy="304490"/>
            </a:xfrm>
          </p:grpSpPr>
          <p:sp>
            <p:nvSpPr>
              <p:cNvPr id="100" name="사각형: 둥근 모서리 19">
                <a:extLst>
                  <a:ext uri="{FF2B5EF4-FFF2-40B4-BE49-F238E27FC236}">
                    <a16:creationId xmlns:a16="http://schemas.microsoft.com/office/drawing/2014/main" id="{1F5519B3-A3EE-439E-8503-37F634251E28}"/>
                  </a:ext>
                </a:extLst>
              </p:cNvPr>
              <p:cNvSpPr/>
              <p:nvPr/>
            </p:nvSpPr>
            <p:spPr>
              <a:xfrm>
                <a:off x="9458140" y="4662366"/>
                <a:ext cx="942109" cy="304490"/>
              </a:xfrm>
              <a:prstGeom prst="roundRect">
                <a:avLst/>
              </a:prstGeom>
              <a:gradFill>
                <a:gsLst>
                  <a:gs pos="0">
                    <a:srgbClr val="D20000"/>
                  </a:gs>
                  <a:gs pos="100000">
                    <a:srgbClr val="BC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700" dirty="0"/>
                  <a:t>WATCH    </a:t>
                </a:r>
                <a:endParaRPr lang="ko-KR" altLang="en-US" sz="700" dirty="0"/>
              </a:p>
            </p:txBody>
          </p:sp>
          <p:sp>
            <p:nvSpPr>
              <p:cNvPr id="101" name="이등변 삼각형 100">
                <a:extLst>
                  <a:ext uri="{FF2B5EF4-FFF2-40B4-BE49-F238E27FC236}">
                    <a16:creationId xmlns:a16="http://schemas.microsoft.com/office/drawing/2014/main" id="{4E764DA9-176E-430D-BE9E-F9F2F2E2511E}"/>
                  </a:ext>
                </a:extLst>
              </p:cNvPr>
              <p:cNvSpPr/>
              <p:nvPr/>
            </p:nvSpPr>
            <p:spPr>
              <a:xfrm rot="5400000">
                <a:off x="10168337" y="4733582"/>
                <a:ext cx="172333" cy="1401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33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a아시아헤드4"/>
        <a:ea typeface="a아시아헤드4"/>
        <a:cs typeface=""/>
      </a:majorFont>
      <a:minorFont>
        <a:latin typeface="a아시아헤드3"/>
        <a:ea typeface="a아시아헤드3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</TotalTime>
  <Words>577</Words>
  <Application>Microsoft Office PowerPoint</Application>
  <PresentationFormat>사용자 지정</PresentationFormat>
  <Paragraphs>103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Calibri</vt:lpstr>
      <vt:lpstr>a아시아헤드3</vt:lpstr>
      <vt:lpstr>Franklin Gothic Demi Cond</vt:lpstr>
      <vt:lpstr>Arial</vt:lpstr>
      <vt:lpstr>Segoe UI Black</vt:lpstr>
      <vt:lpstr>a아시아헤드1</vt:lpstr>
      <vt:lpstr>a아시아헤드4</vt:lpstr>
      <vt:lpstr>a아시아헤드2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myong</dc:creator>
  <cp:lastModifiedBy>권 용우</cp:lastModifiedBy>
  <cp:revision>51</cp:revision>
  <dcterms:created xsi:type="dcterms:W3CDTF">2018-08-01T08:53:35Z</dcterms:created>
  <dcterms:modified xsi:type="dcterms:W3CDTF">2018-08-15T15:22:14Z</dcterms:modified>
</cp:coreProperties>
</file>